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54" autoAdjust="0"/>
    <p:restoredTop sz="94660"/>
  </p:normalViewPr>
  <p:slideViewPr>
    <p:cSldViewPr snapToGrid="0">
      <p:cViewPr varScale="1">
        <p:scale>
          <a:sx n="88" d="100"/>
          <a:sy n="88" d="100"/>
        </p:scale>
        <p:origin x="13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DA7E6D-FB28-4099-85AC-96273BB4377F}"/>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6FA2D5E3-1937-4A5A-96D5-8D444C1F4D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21D6504E-ACC5-4BC5-BBAA-E0CDABBC499E}"/>
              </a:ext>
            </a:extLst>
          </p:cNvPr>
          <p:cNvSpPr>
            <a:spLocks noGrp="1"/>
          </p:cNvSpPr>
          <p:nvPr>
            <p:ph type="dt" sz="half" idx="10"/>
          </p:nvPr>
        </p:nvSpPr>
        <p:spPr/>
        <p:txBody>
          <a:bodyPr/>
          <a:lstStyle/>
          <a:p>
            <a:fld id="{1FE53A7F-901E-4BD3-A004-E6EA34BD09E0}" type="datetimeFigureOut">
              <a:rPr lang="ru-RU" smtClean="0"/>
              <a:t>03.03.2021</a:t>
            </a:fld>
            <a:endParaRPr lang="ru-RU"/>
          </a:p>
        </p:txBody>
      </p:sp>
      <p:sp>
        <p:nvSpPr>
          <p:cNvPr id="5" name="Нижний колонтитул 4">
            <a:extLst>
              <a:ext uri="{FF2B5EF4-FFF2-40B4-BE49-F238E27FC236}">
                <a16:creationId xmlns:a16="http://schemas.microsoft.com/office/drawing/2014/main" id="{0B2229BE-8C68-4578-8231-26EDE41D425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E7AECF5-711A-4069-9DDF-7D039E927ACB}"/>
              </a:ext>
            </a:extLst>
          </p:cNvPr>
          <p:cNvSpPr>
            <a:spLocks noGrp="1"/>
          </p:cNvSpPr>
          <p:nvPr>
            <p:ph type="sldNum" sz="quarter" idx="12"/>
          </p:nvPr>
        </p:nvSpPr>
        <p:spPr/>
        <p:txBody>
          <a:bodyPr/>
          <a:lstStyle/>
          <a:p>
            <a:fld id="{08BC7568-9C2F-4E60-83B6-8C4CA05B67BE}" type="slidenum">
              <a:rPr lang="ru-RU" smtClean="0"/>
              <a:t>‹#›</a:t>
            </a:fld>
            <a:endParaRPr lang="ru-RU"/>
          </a:p>
        </p:txBody>
      </p:sp>
    </p:spTree>
    <p:extLst>
      <p:ext uri="{BB962C8B-B14F-4D97-AF65-F5344CB8AC3E}">
        <p14:creationId xmlns:p14="http://schemas.microsoft.com/office/powerpoint/2010/main" val="1757761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A09767-5343-4D33-BA8F-267D0811ED53}"/>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A2C6258E-17E1-4842-9851-3023771C2D6F}"/>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8BB7B10-521A-4799-9D2A-BE2DA55F7DFC}"/>
              </a:ext>
            </a:extLst>
          </p:cNvPr>
          <p:cNvSpPr>
            <a:spLocks noGrp="1"/>
          </p:cNvSpPr>
          <p:nvPr>
            <p:ph type="dt" sz="half" idx="10"/>
          </p:nvPr>
        </p:nvSpPr>
        <p:spPr/>
        <p:txBody>
          <a:bodyPr/>
          <a:lstStyle/>
          <a:p>
            <a:fld id="{1FE53A7F-901E-4BD3-A004-E6EA34BD09E0}" type="datetimeFigureOut">
              <a:rPr lang="ru-RU" smtClean="0"/>
              <a:t>03.03.2021</a:t>
            </a:fld>
            <a:endParaRPr lang="ru-RU"/>
          </a:p>
        </p:txBody>
      </p:sp>
      <p:sp>
        <p:nvSpPr>
          <p:cNvPr id="5" name="Нижний колонтитул 4">
            <a:extLst>
              <a:ext uri="{FF2B5EF4-FFF2-40B4-BE49-F238E27FC236}">
                <a16:creationId xmlns:a16="http://schemas.microsoft.com/office/drawing/2014/main" id="{15FF9EE2-EF3A-4215-8E99-45A742144B7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D949465-B4AF-403F-90E4-C7EBC1685323}"/>
              </a:ext>
            </a:extLst>
          </p:cNvPr>
          <p:cNvSpPr>
            <a:spLocks noGrp="1"/>
          </p:cNvSpPr>
          <p:nvPr>
            <p:ph type="sldNum" sz="quarter" idx="12"/>
          </p:nvPr>
        </p:nvSpPr>
        <p:spPr/>
        <p:txBody>
          <a:bodyPr/>
          <a:lstStyle/>
          <a:p>
            <a:fld id="{08BC7568-9C2F-4E60-83B6-8C4CA05B67BE}" type="slidenum">
              <a:rPr lang="ru-RU" smtClean="0"/>
              <a:t>‹#›</a:t>
            </a:fld>
            <a:endParaRPr lang="ru-RU"/>
          </a:p>
        </p:txBody>
      </p:sp>
    </p:spTree>
    <p:extLst>
      <p:ext uri="{BB962C8B-B14F-4D97-AF65-F5344CB8AC3E}">
        <p14:creationId xmlns:p14="http://schemas.microsoft.com/office/powerpoint/2010/main" val="1871830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0CA98E87-86B2-4A89-921D-ABF5DFBBE2A7}"/>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6C943C8F-B7B6-40CE-BB52-859B0AFC40C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D978703-20C9-4258-AB88-44AE5710ECA4}"/>
              </a:ext>
            </a:extLst>
          </p:cNvPr>
          <p:cNvSpPr>
            <a:spLocks noGrp="1"/>
          </p:cNvSpPr>
          <p:nvPr>
            <p:ph type="dt" sz="half" idx="10"/>
          </p:nvPr>
        </p:nvSpPr>
        <p:spPr/>
        <p:txBody>
          <a:bodyPr/>
          <a:lstStyle/>
          <a:p>
            <a:fld id="{1FE53A7F-901E-4BD3-A004-E6EA34BD09E0}" type="datetimeFigureOut">
              <a:rPr lang="ru-RU" smtClean="0"/>
              <a:t>03.03.2021</a:t>
            </a:fld>
            <a:endParaRPr lang="ru-RU"/>
          </a:p>
        </p:txBody>
      </p:sp>
      <p:sp>
        <p:nvSpPr>
          <p:cNvPr id="5" name="Нижний колонтитул 4">
            <a:extLst>
              <a:ext uri="{FF2B5EF4-FFF2-40B4-BE49-F238E27FC236}">
                <a16:creationId xmlns:a16="http://schemas.microsoft.com/office/drawing/2014/main" id="{99A6EC92-5A5C-4EF8-B1F1-9D631ADDA5C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7A6FD40-7F50-487E-A732-019F73EEB89F}"/>
              </a:ext>
            </a:extLst>
          </p:cNvPr>
          <p:cNvSpPr>
            <a:spLocks noGrp="1"/>
          </p:cNvSpPr>
          <p:nvPr>
            <p:ph type="sldNum" sz="quarter" idx="12"/>
          </p:nvPr>
        </p:nvSpPr>
        <p:spPr/>
        <p:txBody>
          <a:bodyPr/>
          <a:lstStyle/>
          <a:p>
            <a:fld id="{08BC7568-9C2F-4E60-83B6-8C4CA05B67BE}" type="slidenum">
              <a:rPr lang="ru-RU" smtClean="0"/>
              <a:t>‹#›</a:t>
            </a:fld>
            <a:endParaRPr lang="ru-RU"/>
          </a:p>
        </p:txBody>
      </p:sp>
    </p:spTree>
    <p:extLst>
      <p:ext uri="{BB962C8B-B14F-4D97-AF65-F5344CB8AC3E}">
        <p14:creationId xmlns:p14="http://schemas.microsoft.com/office/powerpoint/2010/main" val="2828416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612C63-07D9-4D66-BE90-2255169558F4}"/>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8DB97BF-76B2-4961-BB40-08CFED834B76}"/>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C63E7BE-A276-4CBC-BE5F-699241C0CF97}"/>
              </a:ext>
            </a:extLst>
          </p:cNvPr>
          <p:cNvSpPr>
            <a:spLocks noGrp="1"/>
          </p:cNvSpPr>
          <p:nvPr>
            <p:ph type="dt" sz="half" idx="10"/>
          </p:nvPr>
        </p:nvSpPr>
        <p:spPr/>
        <p:txBody>
          <a:bodyPr/>
          <a:lstStyle/>
          <a:p>
            <a:fld id="{1FE53A7F-901E-4BD3-A004-E6EA34BD09E0}" type="datetimeFigureOut">
              <a:rPr lang="ru-RU" smtClean="0"/>
              <a:t>03.03.2021</a:t>
            </a:fld>
            <a:endParaRPr lang="ru-RU"/>
          </a:p>
        </p:txBody>
      </p:sp>
      <p:sp>
        <p:nvSpPr>
          <p:cNvPr id="5" name="Нижний колонтитул 4">
            <a:extLst>
              <a:ext uri="{FF2B5EF4-FFF2-40B4-BE49-F238E27FC236}">
                <a16:creationId xmlns:a16="http://schemas.microsoft.com/office/drawing/2014/main" id="{8C74BF95-7B4C-422E-9102-CD955357DC9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84679F6-6CB3-4BB7-AA29-AE54189092F2}"/>
              </a:ext>
            </a:extLst>
          </p:cNvPr>
          <p:cNvSpPr>
            <a:spLocks noGrp="1"/>
          </p:cNvSpPr>
          <p:nvPr>
            <p:ph type="sldNum" sz="quarter" idx="12"/>
          </p:nvPr>
        </p:nvSpPr>
        <p:spPr/>
        <p:txBody>
          <a:bodyPr/>
          <a:lstStyle/>
          <a:p>
            <a:fld id="{08BC7568-9C2F-4E60-83B6-8C4CA05B67BE}" type="slidenum">
              <a:rPr lang="ru-RU" smtClean="0"/>
              <a:t>‹#›</a:t>
            </a:fld>
            <a:endParaRPr lang="ru-RU"/>
          </a:p>
        </p:txBody>
      </p:sp>
    </p:spTree>
    <p:extLst>
      <p:ext uri="{BB962C8B-B14F-4D97-AF65-F5344CB8AC3E}">
        <p14:creationId xmlns:p14="http://schemas.microsoft.com/office/powerpoint/2010/main" val="1612295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B61941-D662-4EC9-9B9B-303F1897A196}"/>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1D05F966-4F3A-4418-840B-F764AC8E73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872F9BC-D2D9-43B4-AB53-229274AF52FF}"/>
              </a:ext>
            </a:extLst>
          </p:cNvPr>
          <p:cNvSpPr>
            <a:spLocks noGrp="1"/>
          </p:cNvSpPr>
          <p:nvPr>
            <p:ph type="dt" sz="half" idx="10"/>
          </p:nvPr>
        </p:nvSpPr>
        <p:spPr/>
        <p:txBody>
          <a:bodyPr/>
          <a:lstStyle/>
          <a:p>
            <a:fld id="{1FE53A7F-901E-4BD3-A004-E6EA34BD09E0}" type="datetimeFigureOut">
              <a:rPr lang="ru-RU" smtClean="0"/>
              <a:t>03.03.2021</a:t>
            </a:fld>
            <a:endParaRPr lang="ru-RU"/>
          </a:p>
        </p:txBody>
      </p:sp>
      <p:sp>
        <p:nvSpPr>
          <p:cNvPr id="5" name="Нижний колонтитул 4">
            <a:extLst>
              <a:ext uri="{FF2B5EF4-FFF2-40B4-BE49-F238E27FC236}">
                <a16:creationId xmlns:a16="http://schemas.microsoft.com/office/drawing/2014/main" id="{94B0E7FA-95DC-4088-AC96-ABA12A19CBA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1337A96-D81B-4569-ADFB-D72C54B57F51}"/>
              </a:ext>
            </a:extLst>
          </p:cNvPr>
          <p:cNvSpPr>
            <a:spLocks noGrp="1"/>
          </p:cNvSpPr>
          <p:nvPr>
            <p:ph type="sldNum" sz="quarter" idx="12"/>
          </p:nvPr>
        </p:nvSpPr>
        <p:spPr/>
        <p:txBody>
          <a:bodyPr/>
          <a:lstStyle/>
          <a:p>
            <a:fld id="{08BC7568-9C2F-4E60-83B6-8C4CA05B67BE}" type="slidenum">
              <a:rPr lang="ru-RU" smtClean="0"/>
              <a:t>‹#›</a:t>
            </a:fld>
            <a:endParaRPr lang="ru-RU"/>
          </a:p>
        </p:txBody>
      </p:sp>
    </p:spTree>
    <p:extLst>
      <p:ext uri="{BB962C8B-B14F-4D97-AF65-F5344CB8AC3E}">
        <p14:creationId xmlns:p14="http://schemas.microsoft.com/office/powerpoint/2010/main" val="3984139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3F4F83-EF31-4515-BCFD-9BB73331486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0979D6D-E12C-466F-A547-2BD348E00AC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4DA6716F-709C-463F-9828-66E4F52676FA}"/>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AC9B838D-DCB9-4347-8692-CD978C5045A6}"/>
              </a:ext>
            </a:extLst>
          </p:cNvPr>
          <p:cNvSpPr>
            <a:spLocks noGrp="1"/>
          </p:cNvSpPr>
          <p:nvPr>
            <p:ph type="dt" sz="half" idx="10"/>
          </p:nvPr>
        </p:nvSpPr>
        <p:spPr/>
        <p:txBody>
          <a:bodyPr/>
          <a:lstStyle/>
          <a:p>
            <a:fld id="{1FE53A7F-901E-4BD3-A004-E6EA34BD09E0}" type="datetimeFigureOut">
              <a:rPr lang="ru-RU" smtClean="0"/>
              <a:t>03.03.2021</a:t>
            </a:fld>
            <a:endParaRPr lang="ru-RU"/>
          </a:p>
        </p:txBody>
      </p:sp>
      <p:sp>
        <p:nvSpPr>
          <p:cNvPr id="6" name="Нижний колонтитул 5">
            <a:extLst>
              <a:ext uri="{FF2B5EF4-FFF2-40B4-BE49-F238E27FC236}">
                <a16:creationId xmlns:a16="http://schemas.microsoft.com/office/drawing/2014/main" id="{6939F4C2-D785-4754-A5E5-53871A849A9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66C14CD-9F59-466C-A74B-901B903106B5}"/>
              </a:ext>
            </a:extLst>
          </p:cNvPr>
          <p:cNvSpPr>
            <a:spLocks noGrp="1"/>
          </p:cNvSpPr>
          <p:nvPr>
            <p:ph type="sldNum" sz="quarter" idx="12"/>
          </p:nvPr>
        </p:nvSpPr>
        <p:spPr/>
        <p:txBody>
          <a:bodyPr/>
          <a:lstStyle/>
          <a:p>
            <a:fld id="{08BC7568-9C2F-4E60-83B6-8C4CA05B67BE}" type="slidenum">
              <a:rPr lang="ru-RU" smtClean="0"/>
              <a:t>‹#›</a:t>
            </a:fld>
            <a:endParaRPr lang="ru-RU"/>
          </a:p>
        </p:txBody>
      </p:sp>
    </p:spTree>
    <p:extLst>
      <p:ext uri="{BB962C8B-B14F-4D97-AF65-F5344CB8AC3E}">
        <p14:creationId xmlns:p14="http://schemas.microsoft.com/office/powerpoint/2010/main" val="3102387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C17E13-3FE6-4192-A280-28AA2FB9D74C}"/>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5C8174BC-ACEC-4B3A-92FB-6AD69A213E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44B2378-4368-425F-AEA9-BDF7A481E7AD}"/>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88FDE377-FD6F-4A35-88E4-23B62C6B82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3680D719-D52C-4E1E-B533-4B8BB81A1C1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814B3A30-14C8-473A-8810-0DF1E172DF2E}"/>
              </a:ext>
            </a:extLst>
          </p:cNvPr>
          <p:cNvSpPr>
            <a:spLocks noGrp="1"/>
          </p:cNvSpPr>
          <p:nvPr>
            <p:ph type="dt" sz="half" idx="10"/>
          </p:nvPr>
        </p:nvSpPr>
        <p:spPr/>
        <p:txBody>
          <a:bodyPr/>
          <a:lstStyle/>
          <a:p>
            <a:fld id="{1FE53A7F-901E-4BD3-A004-E6EA34BD09E0}" type="datetimeFigureOut">
              <a:rPr lang="ru-RU" smtClean="0"/>
              <a:t>03.03.2021</a:t>
            </a:fld>
            <a:endParaRPr lang="ru-RU"/>
          </a:p>
        </p:txBody>
      </p:sp>
      <p:sp>
        <p:nvSpPr>
          <p:cNvPr id="8" name="Нижний колонтитул 7">
            <a:extLst>
              <a:ext uri="{FF2B5EF4-FFF2-40B4-BE49-F238E27FC236}">
                <a16:creationId xmlns:a16="http://schemas.microsoft.com/office/drawing/2014/main" id="{49CC8A0C-E806-4F17-B1C3-6AE9C2E9FC26}"/>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6FA897E8-F58D-4809-87E2-885B48D577D6}"/>
              </a:ext>
            </a:extLst>
          </p:cNvPr>
          <p:cNvSpPr>
            <a:spLocks noGrp="1"/>
          </p:cNvSpPr>
          <p:nvPr>
            <p:ph type="sldNum" sz="quarter" idx="12"/>
          </p:nvPr>
        </p:nvSpPr>
        <p:spPr/>
        <p:txBody>
          <a:bodyPr/>
          <a:lstStyle/>
          <a:p>
            <a:fld id="{08BC7568-9C2F-4E60-83B6-8C4CA05B67BE}" type="slidenum">
              <a:rPr lang="ru-RU" smtClean="0"/>
              <a:t>‹#›</a:t>
            </a:fld>
            <a:endParaRPr lang="ru-RU"/>
          </a:p>
        </p:txBody>
      </p:sp>
    </p:spTree>
    <p:extLst>
      <p:ext uri="{BB962C8B-B14F-4D97-AF65-F5344CB8AC3E}">
        <p14:creationId xmlns:p14="http://schemas.microsoft.com/office/powerpoint/2010/main" val="1809640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4ADD82-605C-4792-8183-E01B92B502B2}"/>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7ECA43D2-F7C2-4713-862A-464DE2B15CD4}"/>
              </a:ext>
            </a:extLst>
          </p:cNvPr>
          <p:cNvSpPr>
            <a:spLocks noGrp="1"/>
          </p:cNvSpPr>
          <p:nvPr>
            <p:ph type="dt" sz="half" idx="10"/>
          </p:nvPr>
        </p:nvSpPr>
        <p:spPr/>
        <p:txBody>
          <a:bodyPr/>
          <a:lstStyle/>
          <a:p>
            <a:fld id="{1FE53A7F-901E-4BD3-A004-E6EA34BD09E0}" type="datetimeFigureOut">
              <a:rPr lang="ru-RU" smtClean="0"/>
              <a:t>03.03.2021</a:t>
            </a:fld>
            <a:endParaRPr lang="ru-RU"/>
          </a:p>
        </p:txBody>
      </p:sp>
      <p:sp>
        <p:nvSpPr>
          <p:cNvPr id="4" name="Нижний колонтитул 3">
            <a:extLst>
              <a:ext uri="{FF2B5EF4-FFF2-40B4-BE49-F238E27FC236}">
                <a16:creationId xmlns:a16="http://schemas.microsoft.com/office/drawing/2014/main" id="{EA5D589E-39C3-4E43-AD20-3338B7B03DA1}"/>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8E069D3D-FE15-47DA-82AA-666FCB3CF6F1}"/>
              </a:ext>
            </a:extLst>
          </p:cNvPr>
          <p:cNvSpPr>
            <a:spLocks noGrp="1"/>
          </p:cNvSpPr>
          <p:nvPr>
            <p:ph type="sldNum" sz="quarter" idx="12"/>
          </p:nvPr>
        </p:nvSpPr>
        <p:spPr/>
        <p:txBody>
          <a:bodyPr/>
          <a:lstStyle/>
          <a:p>
            <a:fld id="{08BC7568-9C2F-4E60-83B6-8C4CA05B67BE}" type="slidenum">
              <a:rPr lang="ru-RU" smtClean="0"/>
              <a:t>‹#›</a:t>
            </a:fld>
            <a:endParaRPr lang="ru-RU"/>
          </a:p>
        </p:txBody>
      </p:sp>
    </p:spTree>
    <p:extLst>
      <p:ext uri="{BB962C8B-B14F-4D97-AF65-F5344CB8AC3E}">
        <p14:creationId xmlns:p14="http://schemas.microsoft.com/office/powerpoint/2010/main" val="1642614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0B9D5415-3BFD-4C2D-B308-4812C1064C97}"/>
              </a:ext>
            </a:extLst>
          </p:cNvPr>
          <p:cNvSpPr>
            <a:spLocks noGrp="1"/>
          </p:cNvSpPr>
          <p:nvPr>
            <p:ph type="dt" sz="half" idx="10"/>
          </p:nvPr>
        </p:nvSpPr>
        <p:spPr/>
        <p:txBody>
          <a:bodyPr/>
          <a:lstStyle/>
          <a:p>
            <a:fld id="{1FE53A7F-901E-4BD3-A004-E6EA34BD09E0}" type="datetimeFigureOut">
              <a:rPr lang="ru-RU" smtClean="0"/>
              <a:t>03.03.2021</a:t>
            </a:fld>
            <a:endParaRPr lang="ru-RU"/>
          </a:p>
        </p:txBody>
      </p:sp>
      <p:sp>
        <p:nvSpPr>
          <p:cNvPr id="3" name="Нижний колонтитул 2">
            <a:extLst>
              <a:ext uri="{FF2B5EF4-FFF2-40B4-BE49-F238E27FC236}">
                <a16:creationId xmlns:a16="http://schemas.microsoft.com/office/drawing/2014/main" id="{4E5998FF-38A7-49C9-B312-E341898CECF7}"/>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AD780D44-8614-4AE0-B947-EE46D1632180}"/>
              </a:ext>
            </a:extLst>
          </p:cNvPr>
          <p:cNvSpPr>
            <a:spLocks noGrp="1"/>
          </p:cNvSpPr>
          <p:nvPr>
            <p:ph type="sldNum" sz="quarter" idx="12"/>
          </p:nvPr>
        </p:nvSpPr>
        <p:spPr/>
        <p:txBody>
          <a:bodyPr/>
          <a:lstStyle/>
          <a:p>
            <a:fld id="{08BC7568-9C2F-4E60-83B6-8C4CA05B67BE}" type="slidenum">
              <a:rPr lang="ru-RU" smtClean="0"/>
              <a:t>‹#›</a:t>
            </a:fld>
            <a:endParaRPr lang="ru-RU"/>
          </a:p>
        </p:txBody>
      </p:sp>
    </p:spTree>
    <p:extLst>
      <p:ext uri="{BB962C8B-B14F-4D97-AF65-F5344CB8AC3E}">
        <p14:creationId xmlns:p14="http://schemas.microsoft.com/office/powerpoint/2010/main" val="1196450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329861-B046-4C83-98A8-A68E45E7A63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6F4ED7B3-5463-4DE7-A722-4A95C0B0A0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0DEED63-B835-441C-9970-03A0557677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28A7783-2D49-47C9-A440-58AFC176EB00}"/>
              </a:ext>
            </a:extLst>
          </p:cNvPr>
          <p:cNvSpPr>
            <a:spLocks noGrp="1"/>
          </p:cNvSpPr>
          <p:nvPr>
            <p:ph type="dt" sz="half" idx="10"/>
          </p:nvPr>
        </p:nvSpPr>
        <p:spPr/>
        <p:txBody>
          <a:bodyPr/>
          <a:lstStyle/>
          <a:p>
            <a:fld id="{1FE53A7F-901E-4BD3-A004-E6EA34BD09E0}" type="datetimeFigureOut">
              <a:rPr lang="ru-RU" smtClean="0"/>
              <a:t>03.03.2021</a:t>
            </a:fld>
            <a:endParaRPr lang="ru-RU"/>
          </a:p>
        </p:txBody>
      </p:sp>
      <p:sp>
        <p:nvSpPr>
          <p:cNvPr id="6" name="Нижний колонтитул 5">
            <a:extLst>
              <a:ext uri="{FF2B5EF4-FFF2-40B4-BE49-F238E27FC236}">
                <a16:creationId xmlns:a16="http://schemas.microsoft.com/office/drawing/2014/main" id="{E7D05676-09D5-4C7C-A839-75DE7CBA272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ECA846B-A7C1-481A-A754-69AED08B7403}"/>
              </a:ext>
            </a:extLst>
          </p:cNvPr>
          <p:cNvSpPr>
            <a:spLocks noGrp="1"/>
          </p:cNvSpPr>
          <p:nvPr>
            <p:ph type="sldNum" sz="quarter" idx="12"/>
          </p:nvPr>
        </p:nvSpPr>
        <p:spPr/>
        <p:txBody>
          <a:bodyPr/>
          <a:lstStyle/>
          <a:p>
            <a:fld id="{08BC7568-9C2F-4E60-83B6-8C4CA05B67BE}" type="slidenum">
              <a:rPr lang="ru-RU" smtClean="0"/>
              <a:t>‹#›</a:t>
            </a:fld>
            <a:endParaRPr lang="ru-RU"/>
          </a:p>
        </p:txBody>
      </p:sp>
    </p:spTree>
    <p:extLst>
      <p:ext uri="{BB962C8B-B14F-4D97-AF65-F5344CB8AC3E}">
        <p14:creationId xmlns:p14="http://schemas.microsoft.com/office/powerpoint/2010/main" val="4020821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05330D-6199-4C14-84CE-F9C93CD494B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841D20E9-8DE4-46EF-AB72-9F98DCFF50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BD2C1280-7173-4AAD-91C3-F69991A371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80D7AC4-94C7-4454-8F5A-63C2FD9E37B3}"/>
              </a:ext>
            </a:extLst>
          </p:cNvPr>
          <p:cNvSpPr>
            <a:spLocks noGrp="1"/>
          </p:cNvSpPr>
          <p:nvPr>
            <p:ph type="dt" sz="half" idx="10"/>
          </p:nvPr>
        </p:nvSpPr>
        <p:spPr/>
        <p:txBody>
          <a:bodyPr/>
          <a:lstStyle/>
          <a:p>
            <a:fld id="{1FE53A7F-901E-4BD3-A004-E6EA34BD09E0}" type="datetimeFigureOut">
              <a:rPr lang="ru-RU" smtClean="0"/>
              <a:t>03.03.2021</a:t>
            </a:fld>
            <a:endParaRPr lang="ru-RU"/>
          </a:p>
        </p:txBody>
      </p:sp>
      <p:sp>
        <p:nvSpPr>
          <p:cNvPr id="6" name="Нижний колонтитул 5">
            <a:extLst>
              <a:ext uri="{FF2B5EF4-FFF2-40B4-BE49-F238E27FC236}">
                <a16:creationId xmlns:a16="http://schemas.microsoft.com/office/drawing/2014/main" id="{FED55751-68B6-4D86-BA23-46569EBCD1A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17E79E0-FB24-417C-BD43-972CBB50F4BE}"/>
              </a:ext>
            </a:extLst>
          </p:cNvPr>
          <p:cNvSpPr>
            <a:spLocks noGrp="1"/>
          </p:cNvSpPr>
          <p:nvPr>
            <p:ph type="sldNum" sz="quarter" idx="12"/>
          </p:nvPr>
        </p:nvSpPr>
        <p:spPr/>
        <p:txBody>
          <a:bodyPr/>
          <a:lstStyle/>
          <a:p>
            <a:fld id="{08BC7568-9C2F-4E60-83B6-8C4CA05B67BE}" type="slidenum">
              <a:rPr lang="ru-RU" smtClean="0"/>
              <a:t>‹#›</a:t>
            </a:fld>
            <a:endParaRPr lang="ru-RU"/>
          </a:p>
        </p:txBody>
      </p:sp>
    </p:spTree>
    <p:extLst>
      <p:ext uri="{BB962C8B-B14F-4D97-AF65-F5344CB8AC3E}">
        <p14:creationId xmlns:p14="http://schemas.microsoft.com/office/powerpoint/2010/main" val="76043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8295D0-3340-4F9B-8957-4E7FAAA75D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11AA38AF-6419-48E8-843A-C4E3155C53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BBF15B6-F7D7-4074-B823-F4B0143622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53A7F-901E-4BD3-A004-E6EA34BD09E0}" type="datetimeFigureOut">
              <a:rPr lang="ru-RU" smtClean="0"/>
              <a:t>03.03.2021</a:t>
            </a:fld>
            <a:endParaRPr lang="ru-RU"/>
          </a:p>
        </p:txBody>
      </p:sp>
      <p:sp>
        <p:nvSpPr>
          <p:cNvPr id="5" name="Нижний колонтитул 4">
            <a:extLst>
              <a:ext uri="{FF2B5EF4-FFF2-40B4-BE49-F238E27FC236}">
                <a16:creationId xmlns:a16="http://schemas.microsoft.com/office/drawing/2014/main" id="{32D12731-F1AE-4308-BF23-15A240ADE1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62E16426-DAC3-4586-83D3-27C6E6D2CA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C7568-9C2F-4E60-83B6-8C4CA05B67BE}" type="slidenum">
              <a:rPr lang="ru-RU" smtClean="0"/>
              <a:t>‹#›</a:t>
            </a:fld>
            <a:endParaRPr lang="ru-RU"/>
          </a:p>
        </p:txBody>
      </p:sp>
    </p:spTree>
    <p:extLst>
      <p:ext uri="{BB962C8B-B14F-4D97-AF65-F5344CB8AC3E}">
        <p14:creationId xmlns:p14="http://schemas.microsoft.com/office/powerpoint/2010/main" val="2897915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7A1FF2-E8D1-4E3A-87FA-B7DCE329ACA9}"/>
              </a:ext>
            </a:extLst>
          </p:cNvPr>
          <p:cNvSpPr>
            <a:spLocks noGrp="1"/>
          </p:cNvSpPr>
          <p:nvPr>
            <p:ph type="ctrTitle"/>
          </p:nvPr>
        </p:nvSpPr>
        <p:spPr>
          <a:xfrm>
            <a:off x="1524000" y="967296"/>
            <a:ext cx="9144000" cy="3302952"/>
          </a:xfrm>
        </p:spPr>
        <p:txBody>
          <a:bodyPr>
            <a:noAutofit/>
          </a:bodyPr>
          <a:lstStyle/>
          <a:p>
            <a:r>
              <a:rPr lang="ru-RU" sz="4400" dirty="0"/>
              <a:t>Поправки к главе 3 Конституции Российской Федерации, одобренные в ходе общероссийского голосования 01.07.2020</a:t>
            </a:r>
          </a:p>
        </p:txBody>
      </p:sp>
      <p:sp>
        <p:nvSpPr>
          <p:cNvPr id="3" name="Подзаголовок 2">
            <a:extLst>
              <a:ext uri="{FF2B5EF4-FFF2-40B4-BE49-F238E27FC236}">
                <a16:creationId xmlns:a16="http://schemas.microsoft.com/office/drawing/2014/main" id="{BD02936B-6004-4707-B9CD-CDFB126A3274}"/>
              </a:ext>
            </a:extLst>
          </p:cNvPr>
          <p:cNvSpPr>
            <a:spLocks noGrp="1"/>
          </p:cNvSpPr>
          <p:nvPr>
            <p:ph type="subTitle" idx="1"/>
          </p:nvPr>
        </p:nvSpPr>
        <p:spPr>
          <a:xfrm>
            <a:off x="393192" y="4727448"/>
            <a:ext cx="11109960" cy="1501902"/>
          </a:xfrm>
        </p:spPr>
        <p:txBody>
          <a:bodyPr>
            <a:normAutofit/>
          </a:bodyPr>
          <a:lstStyle/>
          <a:p>
            <a:endParaRPr lang="ru-RU" dirty="0"/>
          </a:p>
          <a:p>
            <a:endParaRPr lang="ru-RU" dirty="0"/>
          </a:p>
        </p:txBody>
      </p:sp>
    </p:spTree>
    <p:extLst>
      <p:ext uri="{BB962C8B-B14F-4D97-AF65-F5344CB8AC3E}">
        <p14:creationId xmlns:p14="http://schemas.microsoft.com/office/powerpoint/2010/main" val="4183219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CC8D8E-5397-4E8F-A0C7-B44AA63322C4}"/>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FD3F4F38-0664-4727-B293-05B37A44FBE6}"/>
              </a:ext>
            </a:extLst>
          </p:cNvPr>
          <p:cNvSpPr>
            <a:spLocks noGrp="1"/>
          </p:cNvSpPr>
          <p:nvPr>
            <p:ph idx="1"/>
          </p:nvPr>
        </p:nvSpPr>
        <p:spPr/>
        <p:txBody>
          <a:bodyPr/>
          <a:lstStyle/>
          <a:p>
            <a:endParaRPr lang="ru-RU"/>
          </a:p>
        </p:txBody>
      </p:sp>
      <p:graphicFrame>
        <p:nvGraphicFramePr>
          <p:cNvPr id="4" name="Таблица 4">
            <a:extLst>
              <a:ext uri="{FF2B5EF4-FFF2-40B4-BE49-F238E27FC236}">
                <a16:creationId xmlns:a16="http://schemas.microsoft.com/office/drawing/2014/main" id="{E6497787-8873-48FB-9E98-E4AD9F12F4CB}"/>
              </a:ext>
            </a:extLst>
          </p:cNvPr>
          <p:cNvGraphicFramePr>
            <a:graphicFrameLocks/>
          </p:cNvGraphicFramePr>
          <p:nvPr>
            <p:extLst>
              <p:ext uri="{D42A27DB-BD31-4B8C-83A1-F6EECF244321}">
                <p14:modId xmlns:p14="http://schemas.microsoft.com/office/powerpoint/2010/main" val="1215327280"/>
              </p:ext>
            </p:extLst>
          </p:nvPr>
        </p:nvGraphicFramePr>
        <p:xfrm>
          <a:off x="182880" y="190501"/>
          <a:ext cx="11878056" cy="6607921"/>
        </p:xfrm>
        <a:graphic>
          <a:graphicData uri="http://schemas.openxmlformats.org/drawingml/2006/table">
            <a:tbl>
              <a:tblPr firstRow="1" bandRow="1">
                <a:tableStyleId>{F5AB1C69-6EDB-4FF4-983F-18BD219EF322}</a:tableStyleId>
              </a:tblPr>
              <a:tblGrid>
                <a:gridCol w="397552">
                  <a:extLst>
                    <a:ext uri="{9D8B030D-6E8A-4147-A177-3AD203B41FA5}">
                      <a16:colId xmlns:a16="http://schemas.microsoft.com/office/drawing/2014/main" val="2109374573"/>
                    </a:ext>
                  </a:extLst>
                </a:gridCol>
                <a:gridCol w="5454608">
                  <a:extLst>
                    <a:ext uri="{9D8B030D-6E8A-4147-A177-3AD203B41FA5}">
                      <a16:colId xmlns:a16="http://schemas.microsoft.com/office/drawing/2014/main" val="3745098400"/>
                    </a:ext>
                  </a:extLst>
                </a:gridCol>
                <a:gridCol w="6025896">
                  <a:extLst>
                    <a:ext uri="{9D8B030D-6E8A-4147-A177-3AD203B41FA5}">
                      <a16:colId xmlns:a16="http://schemas.microsoft.com/office/drawing/2014/main" val="186796064"/>
                    </a:ext>
                  </a:extLst>
                </a:gridCol>
              </a:tblGrid>
              <a:tr h="617363">
                <a:tc>
                  <a:txBody>
                    <a:bodyPr/>
                    <a:lstStyle/>
                    <a:p>
                      <a:r>
                        <a:rPr lang="ru-RU" dirty="0"/>
                        <a:t>7</a:t>
                      </a:r>
                    </a:p>
                  </a:txBody>
                  <a:tcPr/>
                </a:tc>
                <a:tc>
                  <a:txBody>
                    <a:bodyPr/>
                    <a:lstStyle/>
                    <a:p>
                      <a:r>
                        <a:rPr lang="ru-RU" dirty="0"/>
                        <a:t>статья 72:</a:t>
                      </a:r>
                    </a:p>
                  </a:txBody>
                  <a:tcPr/>
                </a:tc>
                <a:tc>
                  <a:txBody>
                    <a:bodyPr/>
                    <a:lstStyle/>
                    <a:p>
                      <a:r>
                        <a:rPr lang="ru-RU" dirty="0"/>
                        <a:t>статья 72 (внесены изменения в пункты «е», «ж» части 1, часть 1 дополнена новым пунктом «ж.1»):</a:t>
                      </a:r>
                    </a:p>
                  </a:txBody>
                  <a:tcPr/>
                </a:tc>
                <a:extLst>
                  <a:ext uri="{0D108BD9-81ED-4DB2-BD59-A6C34878D82A}">
                    <a16:rowId xmlns:a16="http://schemas.microsoft.com/office/drawing/2014/main" val="2638330029"/>
                  </a:ext>
                </a:extLst>
              </a:tr>
              <a:tr h="5967841">
                <a:tc>
                  <a:txBody>
                    <a:bodyPr/>
                    <a:lstStyle/>
                    <a:p>
                      <a:endParaRPr lang="ru-RU" dirty="0"/>
                    </a:p>
                  </a:txBody>
                  <a:tcPr/>
                </a:tc>
                <a:tc>
                  <a:txBody>
                    <a:bodyPr/>
                    <a:lstStyle/>
                    <a:p>
                      <a:pPr algn="just"/>
                      <a:r>
                        <a:rPr lang="ru-RU" sz="1600" dirty="0"/>
                        <a:t>1. В совместном ведении Российской Федерации и субъектов Российской Федерации находятся: </a:t>
                      </a:r>
                    </a:p>
                    <a:p>
                      <a:pPr algn="just"/>
                      <a:r>
                        <a:rPr lang="ru-RU" sz="1600" dirty="0"/>
                        <a:t>а) обеспечение соответствия конституций и законов республик, уставов, законов и иных нормативных правовых актов краев, областей, городов федерального значения, автономной области, автономных округов Конституции Российской Федерации и федеральным законам; </a:t>
                      </a:r>
                    </a:p>
                    <a:p>
                      <a:pPr algn="just"/>
                      <a:r>
                        <a:rPr lang="ru-RU" sz="1600" dirty="0"/>
                        <a:t>б) защита прав и свобод человека и гражданина; защита прав национальных меньшинств; обеспечение законности, правопорядка, общественной безопасности; режим пограничных зон; </a:t>
                      </a:r>
                    </a:p>
                    <a:p>
                      <a:pPr algn="just"/>
                      <a:r>
                        <a:rPr lang="ru-RU" sz="1600" dirty="0"/>
                        <a:t>в) вопросы владения, пользования и распоряжения землей, недрами, водными и другими природными ресурсами; </a:t>
                      </a:r>
                    </a:p>
                    <a:p>
                      <a:pPr algn="just"/>
                      <a:r>
                        <a:rPr lang="ru-RU" sz="1600" dirty="0"/>
                        <a:t>г) разграничение государственной собственности; </a:t>
                      </a:r>
                    </a:p>
                    <a:p>
                      <a:pPr algn="just"/>
                      <a:r>
                        <a:rPr lang="ru-RU" sz="1600" dirty="0"/>
                        <a:t>д) природопользование; охрана окружающей среды и обеспечение экологической безопасности; особо охраняемые природные территории; охрана памятников истории и культуры;</a:t>
                      </a:r>
                    </a:p>
                    <a:p>
                      <a:pPr algn="just"/>
                      <a:r>
                        <a:rPr lang="ru-RU" sz="1600" dirty="0"/>
                        <a:t>е) общие вопросы воспитания, образования, науки, культуры, физической культуры и спорта; </a:t>
                      </a:r>
                    </a:p>
                    <a:p>
                      <a:pPr algn="just"/>
                      <a:r>
                        <a:rPr lang="ru-RU" sz="1600" dirty="0"/>
                        <a:t>ж) координация вопросов здравоохранения; защита семьи, материнства, отцовства и детства; социальная защита, включая социальное обеспечение;</a:t>
                      </a:r>
                    </a:p>
                  </a:txBody>
                  <a:tcPr/>
                </a:tc>
                <a:tc>
                  <a:txBody>
                    <a:bodyPr/>
                    <a:lstStyle/>
                    <a:p>
                      <a:pPr algn="just"/>
                      <a:r>
                        <a:rPr lang="ru-RU" sz="1600" dirty="0"/>
                        <a:t>1. В совместном ведении Российской Федерации и субъектов Российской Федерации находятся:</a:t>
                      </a:r>
                    </a:p>
                    <a:p>
                      <a:pPr algn="just"/>
                      <a:r>
                        <a:rPr lang="ru-RU" sz="1600" dirty="0"/>
                        <a:t>а) обеспечение соответствия конституций и законов республик, уставов, законов и иных нормативных правовых актов краев, областей, городов федерального значения, автономной области, автономных округов Конституции Российской Федерации и федеральным законам; </a:t>
                      </a:r>
                    </a:p>
                    <a:p>
                      <a:pPr algn="just"/>
                      <a:r>
                        <a:rPr lang="ru-RU" sz="1600" dirty="0"/>
                        <a:t>б) защита прав и свобод человека и гражданина; защита прав национальных меньшинств; обеспечение законности, правопорядка, общественной безопасности; режим пограничных зон; </a:t>
                      </a:r>
                    </a:p>
                    <a:p>
                      <a:pPr algn="just"/>
                      <a:r>
                        <a:rPr lang="ru-RU" sz="1600" dirty="0"/>
                        <a:t>в) вопросы владения, пользования и распоряжения землей, недрами, водными и другими природными ресурсами; </a:t>
                      </a:r>
                    </a:p>
                    <a:p>
                      <a:pPr algn="just"/>
                      <a:r>
                        <a:rPr lang="ru-RU" sz="1600" dirty="0"/>
                        <a:t>г) разграничение государственной собственности; </a:t>
                      </a:r>
                    </a:p>
                    <a:p>
                      <a:pPr algn="just"/>
                      <a:r>
                        <a:rPr lang="ru-RU" sz="1600" dirty="0"/>
                        <a:t>д) природопользование; </a:t>
                      </a:r>
                      <a:r>
                        <a:rPr lang="ru-RU" sz="1600" b="1" dirty="0"/>
                        <a:t>сельское хозяйство</a:t>
                      </a:r>
                      <a:r>
                        <a:rPr lang="ru-RU" sz="1600" dirty="0"/>
                        <a:t>; охрана окружающей среды и обеспечение экологической безопасности; особо охраняемые природные территории; охрана памятников истории и культуры; </a:t>
                      </a:r>
                    </a:p>
                    <a:p>
                      <a:pPr algn="just"/>
                      <a:r>
                        <a:rPr lang="ru-RU" sz="1600" dirty="0"/>
                        <a:t>е) общие вопросы воспитания, образования, науки, культуры, физической культуры и спорта, </a:t>
                      </a:r>
                      <a:r>
                        <a:rPr lang="ru-RU" sz="1600" b="1" dirty="0"/>
                        <a:t>молодежной политики</a:t>
                      </a:r>
                      <a:r>
                        <a:rPr lang="ru-RU" sz="1600" dirty="0"/>
                        <a:t>; </a:t>
                      </a:r>
                    </a:p>
                    <a:p>
                      <a:pPr algn="just"/>
                      <a:r>
                        <a:rPr lang="ru-RU" sz="1600" dirty="0"/>
                        <a:t>ж) координация вопросов здравоохранения, </a:t>
                      </a:r>
                      <a:r>
                        <a:rPr lang="ru-RU" sz="1600" b="1" dirty="0"/>
                        <a:t>в том числе обеспечение оказания доступной и качественной медицинской помощи, сохранение и укрепление общественного здоровья, создание условий для ведения здорового образа жизни, </a:t>
                      </a:r>
                    </a:p>
                  </a:txBody>
                  <a:tcPr/>
                </a:tc>
                <a:extLst>
                  <a:ext uri="{0D108BD9-81ED-4DB2-BD59-A6C34878D82A}">
                    <a16:rowId xmlns:a16="http://schemas.microsoft.com/office/drawing/2014/main" val="3082842445"/>
                  </a:ext>
                </a:extLst>
              </a:tr>
            </a:tbl>
          </a:graphicData>
        </a:graphic>
      </p:graphicFrame>
    </p:spTree>
    <p:extLst>
      <p:ext uri="{BB962C8B-B14F-4D97-AF65-F5344CB8AC3E}">
        <p14:creationId xmlns:p14="http://schemas.microsoft.com/office/powerpoint/2010/main" val="3818970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9C9D9A-3C25-4C9D-9DB8-C330DF40E092}"/>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C7DE51B7-BBA6-4569-B67F-EF237D7FAFAB}"/>
              </a:ext>
            </a:extLst>
          </p:cNvPr>
          <p:cNvSpPr>
            <a:spLocks noGrp="1"/>
          </p:cNvSpPr>
          <p:nvPr>
            <p:ph idx="1"/>
          </p:nvPr>
        </p:nvSpPr>
        <p:spPr/>
        <p:txBody>
          <a:bodyPr/>
          <a:lstStyle/>
          <a:p>
            <a:endParaRPr lang="ru-RU"/>
          </a:p>
        </p:txBody>
      </p:sp>
      <p:graphicFrame>
        <p:nvGraphicFramePr>
          <p:cNvPr id="4" name="Таблица 4">
            <a:extLst>
              <a:ext uri="{FF2B5EF4-FFF2-40B4-BE49-F238E27FC236}">
                <a16:creationId xmlns:a16="http://schemas.microsoft.com/office/drawing/2014/main" id="{E9EBC505-A265-45B8-AE5D-A73489C4BC1D}"/>
              </a:ext>
            </a:extLst>
          </p:cNvPr>
          <p:cNvGraphicFramePr>
            <a:graphicFrameLocks/>
          </p:cNvGraphicFramePr>
          <p:nvPr>
            <p:extLst>
              <p:ext uri="{D42A27DB-BD31-4B8C-83A1-F6EECF244321}">
                <p14:modId xmlns:p14="http://schemas.microsoft.com/office/powerpoint/2010/main" val="2457904018"/>
              </p:ext>
            </p:extLst>
          </p:nvPr>
        </p:nvGraphicFramePr>
        <p:xfrm>
          <a:off x="182880" y="190501"/>
          <a:ext cx="11878056" cy="6607921"/>
        </p:xfrm>
        <a:graphic>
          <a:graphicData uri="http://schemas.openxmlformats.org/drawingml/2006/table">
            <a:tbl>
              <a:tblPr firstRow="1" bandRow="1">
                <a:tableStyleId>{F5AB1C69-6EDB-4FF4-983F-18BD219EF322}</a:tableStyleId>
              </a:tblPr>
              <a:tblGrid>
                <a:gridCol w="397552">
                  <a:extLst>
                    <a:ext uri="{9D8B030D-6E8A-4147-A177-3AD203B41FA5}">
                      <a16:colId xmlns:a16="http://schemas.microsoft.com/office/drawing/2014/main" val="2109374573"/>
                    </a:ext>
                  </a:extLst>
                </a:gridCol>
                <a:gridCol w="5454608">
                  <a:extLst>
                    <a:ext uri="{9D8B030D-6E8A-4147-A177-3AD203B41FA5}">
                      <a16:colId xmlns:a16="http://schemas.microsoft.com/office/drawing/2014/main" val="3745098400"/>
                    </a:ext>
                  </a:extLst>
                </a:gridCol>
                <a:gridCol w="6025896">
                  <a:extLst>
                    <a:ext uri="{9D8B030D-6E8A-4147-A177-3AD203B41FA5}">
                      <a16:colId xmlns:a16="http://schemas.microsoft.com/office/drawing/2014/main" val="186796064"/>
                    </a:ext>
                  </a:extLst>
                </a:gridCol>
              </a:tblGrid>
              <a:tr h="617363">
                <a:tc>
                  <a:txBody>
                    <a:bodyPr/>
                    <a:lstStyle/>
                    <a:p>
                      <a:r>
                        <a:rPr lang="ru-RU" dirty="0"/>
                        <a:t>7</a:t>
                      </a:r>
                    </a:p>
                  </a:txBody>
                  <a:tcPr/>
                </a:tc>
                <a:tc>
                  <a:txBody>
                    <a:bodyPr/>
                    <a:lstStyle/>
                    <a:p>
                      <a:r>
                        <a:rPr lang="ru-RU" dirty="0"/>
                        <a:t>статья 72:</a:t>
                      </a:r>
                    </a:p>
                  </a:txBody>
                  <a:tcPr/>
                </a:tc>
                <a:tc>
                  <a:txBody>
                    <a:bodyPr/>
                    <a:lstStyle/>
                    <a:p>
                      <a:r>
                        <a:rPr lang="ru-RU" dirty="0"/>
                        <a:t>статья 72 (внесены изменения в пункты «е», «ж» части 1, часть 1 дополнена новым пунктом «ж.1»):</a:t>
                      </a:r>
                    </a:p>
                  </a:txBody>
                  <a:tcPr/>
                </a:tc>
                <a:extLst>
                  <a:ext uri="{0D108BD9-81ED-4DB2-BD59-A6C34878D82A}">
                    <a16:rowId xmlns:a16="http://schemas.microsoft.com/office/drawing/2014/main" val="2638330029"/>
                  </a:ext>
                </a:extLst>
              </a:tr>
              <a:tr h="5967841">
                <a:tc>
                  <a:txBody>
                    <a:bodyPr/>
                    <a:lstStyle/>
                    <a:p>
                      <a:endParaRPr lang="ru-RU" dirty="0"/>
                    </a:p>
                  </a:txBody>
                  <a:tcPr/>
                </a:tc>
                <a:tc>
                  <a:txBody>
                    <a:bodyPr/>
                    <a:lstStyle/>
                    <a:p>
                      <a:pPr algn="just"/>
                      <a:r>
                        <a:rPr lang="ru-RU" sz="1600" dirty="0"/>
                        <a:t>з) осуществление мер по борьбе с катастрофами, стихийными бедствиями, эпидемиями, ликвидация их последствий; </a:t>
                      </a:r>
                    </a:p>
                    <a:p>
                      <a:pPr algn="just"/>
                      <a:r>
                        <a:rPr lang="ru-RU" sz="1600" dirty="0"/>
                        <a:t>и) установление общих принципов налогообложения и сборов в Российской Федерации; </a:t>
                      </a:r>
                    </a:p>
                    <a:p>
                      <a:pPr algn="just"/>
                      <a:r>
                        <a:rPr lang="ru-RU" sz="1600" dirty="0"/>
                        <a:t>к) административное, административно-процессуальное, трудовое, семейное, жилищное, земельное, водное, лесное законодательство, законодательство о недрах, об охране окружающей среды; </a:t>
                      </a:r>
                    </a:p>
                    <a:p>
                      <a:pPr algn="just"/>
                      <a:r>
                        <a:rPr lang="ru-RU" sz="1600" dirty="0"/>
                        <a:t>л) кадры судебных и правоохранительных органов; адвокатура, нотариат; </a:t>
                      </a:r>
                    </a:p>
                    <a:p>
                      <a:pPr algn="just"/>
                      <a:r>
                        <a:rPr lang="ru-RU" sz="1600" dirty="0"/>
                        <a:t>м) защита исконной среды обитания и традиционного образа жизни малочисленных этнических общностей; </a:t>
                      </a:r>
                    </a:p>
                    <a:p>
                      <a:pPr algn="just"/>
                      <a:r>
                        <a:rPr lang="ru-RU" sz="1600" dirty="0"/>
                        <a:t>н) установление общих принципов организации системы органов государственной власти и местного самоуправления; </a:t>
                      </a:r>
                    </a:p>
                    <a:p>
                      <a:pPr algn="just"/>
                      <a:r>
                        <a:rPr lang="ru-RU" sz="1600" dirty="0"/>
                        <a:t>о) координация международных и внешнеэкономических связей субъектов Российской Федерации, выполнение международных договоров Российской Федерации. </a:t>
                      </a:r>
                    </a:p>
                    <a:p>
                      <a:pPr algn="just"/>
                      <a:r>
                        <a:rPr lang="ru-RU" sz="1600" dirty="0"/>
                        <a:t>2. Положения настоящей статьи в равной мере распространяются на республики, края, области, города федерального значения, автономную область, автономные округа. </a:t>
                      </a:r>
                    </a:p>
                  </a:txBody>
                  <a:tcPr/>
                </a:tc>
                <a:tc>
                  <a:txBody>
                    <a:bodyPr/>
                    <a:lstStyle/>
                    <a:p>
                      <a:pPr algn="just"/>
                      <a:r>
                        <a:rPr lang="ru-RU" sz="1600" b="1" dirty="0"/>
                        <a:t>формирования культуры ответственного отношения граждан к своему здоровью; социальная защита, включая социальное обеспечение. </a:t>
                      </a:r>
                      <a:r>
                        <a:rPr lang="ru-RU" sz="1600" strike="sngStrike" dirty="0">
                          <a:solidFill>
                            <a:srgbClr val="FF0000"/>
                          </a:solidFill>
                        </a:rPr>
                        <a:t>защита семьи, материнства, отцовства и детства; социальная защита, включая социальное обеспечение. </a:t>
                      </a:r>
                    </a:p>
                    <a:p>
                      <a:pPr algn="just"/>
                      <a:r>
                        <a:rPr lang="ru-RU" sz="1600" b="1" dirty="0"/>
                        <a:t>ж.1) защита семьи, материнства, отцовства и детства; защита института брака как союза мужчины и женщины; создание условий для достойного воспитания детей в семье, а также для осуществления совершеннолетними детьми обязанности заботиться о родителях; </a:t>
                      </a:r>
                    </a:p>
                    <a:p>
                      <a:pPr algn="just"/>
                      <a:r>
                        <a:rPr lang="ru-RU" sz="1600" dirty="0"/>
                        <a:t>з) осуществление мер по борьбе с катастрофами, стихийными бедствиями, эпидемиями, ликвидация их последствий; </a:t>
                      </a:r>
                    </a:p>
                    <a:p>
                      <a:pPr algn="just"/>
                      <a:r>
                        <a:rPr lang="ru-RU" sz="1600" dirty="0"/>
                        <a:t>и) установление общих принципов налогообложения и сборов в Российской Федерации; </a:t>
                      </a:r>
                    </a:p>
                    <a:p>
                      <a:pPr algn="just"/>
                      <a:r>
                        <a:rPr lang="ru-RU" sz="1600" dirty="0"/>
                        <a:t>к) административное, административно-процессуальное, трудовое, семейное, жилищное, земельное, водное, лесное законодательство, законодательство о недрах, об охране окружающей среды; </a:t>
                      </a:r>
                    </a:p>
                    <a:p>
                      <a:pPr algn="just"/>
                      <a:r>
                        <a:rPr lang="ru-RU" sz="1600" dirty="0"/>
                        <a:t>л) кадры судебных и правоохранительных органов; адвокатура, нотариат;</a:t>
                      </a:r>
                    </a:p>
                    <a:p>
                      <a:pPr algn="just"/>
                      <a:r>
                        <a:rPr lang="ru-RU" sz="1600" dirty="0"/>
                        <a:t>м) защита исконной среды обитания и традиционного образа жизни малочисленных этнических общностей; </a:t>
                      </a:r>
                    </a:p>
                    <a:p>
                      <a:pPr algn="just"/>
                      <a:r>
                        <a:rPr lang="ru-RU" sz="1600" dirty="0"/>
                        <a:t>н) установление общих принципов организации системы органов государственной власти и местного самоуправления;</a:t>
                      </a:r>
                      <a:endParaRPr lang="ru-RU" sz="1600" b="1" strike="sngStrike" dirty="0">
                        <a:solidFill>
                          <a:srgbClr val="FF0000"/>
                        </a:solidFill>
                      </a:endParaRPr>
                    </a:p>
                  </a:txBody>
                  <a:tcPr/>
                </a:tc>
                <a:extLst>
                  <a:ext uri="{0D108BD9-81ED-4DB2-BD59-A6C34878D82A}">
                    <a16:rowId xmlns:a16="http://schemas.microsoft.com/office/drawing/2014/main" val="3082842445"/>
                  </a:ext>
                </a:extLst>
              </a:tr>
            </a:tbl>
          </a:graphicData>
        </a:graphic>
      </p:graphicFrame>
    </p:spTree>
    <p:extLst>
      <p:ext uri="{BB962C8B-B14F-4D97-AF65-F5344CB8AC3E}">
        <p14:creationId xmlns:p14="http://schemas.microsoft.com/office/powerpoint/2010/main" val="1583506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C77613-4481-4997-960C-C1C3FD449955}"/>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B937ABBA-85B4-4BD4-82CC-BD6477914864}"/>
              </a:ext>
            </a:extLst>
          </p:cNvPr>
          <p:cNvSpPr>
            <a:spLocks noGrp="1"/>
          </p:cNvSpPr>
          <p:nvPr>
            <p:ph idx="1"/>
          </p:nvPr>
        </p:nvSpPr>
        <p:spPr/>
        <p:txBody>
          <a:bodyPr/>
          <a:lstStyle/>
          <a:p>
            <a:endParaRPr lang="ru-RU"/>
          </a:p>
        </p:txBody>
      </p:sp>
      <p:graphicFrame>
        <p:nvGraphicFramePr>
          <p:cNvPr id="4" name="Таблица 4">
            <a:extLst>
              <a:ext uri="{FF2B5EF4-FFF2-40B4-BE49-F238E27FC236}">
                <a16:creationId xmlns:a16="http://schemas.microsoft.com/office/drawing/2014/main" id="{90BF908C-7E15-4EB1-9233-4EA28EB12DA0}"/>
              </a:ext>
            </a:extLst>
          </p:cNvPr>
          <p:cNvGraphicFramePr>
            <a:graphicFrameLocks/>
          </p:cNvGraphicFramePr>
          <p:nvPr>
            <p:extLst>
              <p:ext uri="{D42A27DB-BD31-4B8C-83A1-F6EECF244321}">
                <p14:modId xmlns:p14="http://schemas.microsoft.com/office/powerpoint/2010/main" val="545211047"/>
              </p:ext>
            </p:extLst>
          </p:nvPr>
        </p:nvGraphicFramePr>
        <p:xfrm>
          <a:off x="182880" y="190501"/>
          <a:ext cx="11878056" cy="6607921"/>
        </p:xfrm>
        <a:graphic>
          <a:graphicData uri="http://schemas.openxmlformats.org/drawingml/2006/table">
            <a:tbl>
              <a:tblPr firstRow="1" bandRow="1">
                <a:tableStyleId>{F5AB1C69-6EDB-4FF4-983F-18BD219EF322}</a:tableStyleId>
              </a:tblPr>
              <a:tblGrid>
                <a:gridCol w="397552">
                  <a:extLst>
                    <a:ext uri="{9D8B030D-6E8A-4147-A177-3AD203B41FA5}">
                      <a16:colId xmlns:a16="http://schemas.microsoft.com/office/drawing/2014/main" val="2109374573"/>
                    </a:ext>
                  </a:extLst>
                </a:gridCol>
                <a:gridCol w="5454608">
                  <a:extLst>
                    <a:ext uri="{9D8B030D-6E8A-4147-A177-3AD203B41FA5}">
                      <a16:colId xmlns:a16="http://schemas.microsoft.com/office/drawing/2014/main" val="3745098400"/>
                    </a:ext>
                  </a:extLst>
                </a:gridCol>
                <a:gridCol w="6025896">
                  <a:extLst>
                    <a:ext uri="{9D8B030D-6E8A-4147-A177-3AD203B41FA5}">
                      <a16:colId xmlns:a16="http://schemas.microsoft.com/office/drawing/2014/main" val="186796064"/>
                    </a:ext>
                  </a:extLst>
                </a:gridCol>
              </a:tblGrid>
              <a:tr h="617363">
                <a:tc>
                  <a:txBody>
                    <a:bodyPr/>
                    <a:lstStyle/>
                    <a:p>
                      <a:r>
                        <a:rPr lang="ru-RU" dirty="0"/>
                        <a:t>7</a:t>
                      </a:r>
                    </a:p>
                  </a:txBody>
                  <a:tcPr/>
                </a:tc>
                <a:tc>
                  <a:txBody>
                    <a:bodyPr/>
                    <a:lstStyle/>
                    <a:p>
                      <a:r>
                        <a:rPr lang="ru-RU" dirty="0"/>
                        <a:t>статья 72:</a:t>
                      </a:r>
                    </a:p>
                  </a:txBody>
                  <a:tcPr/>
                </a:tc>
                <a:tc>
                  <a:txBody>
                    <a:bodyPr/>
                    <a:lstStyle/>
                    <a:p>
                      <a:r>
                        <a:rPr lang="ru-RU" dirty="0"/>
                        <a:t>статья 72 (внесены изменения в пункты «е», «ж» части 1, часть 1 дополнена новым пунктом «ж.1»):</a:t>
                      </a:r>
                    </a:p>
                  </a:txBody>
                  <a:tcPr/>
                </a:tc>
                <a:extLst>
                  <a:ext uri="{0D108BD9-81ED-4DB2-BD59-A6C34878D82A}">
                    <a16:rowId xmlns:a16="http://schemas.microsoft.com/office/drawing/2014/main" val="2638330029"/>
                  </a:ext>
                </a:extLst>
              </a:tr>
              <a:tr h="5967841">
                <a:tc>
                  <a:txBody>
                    <a:bodyPr/>
                    <a:lstStyle/>
                    <a:p>
                      <a:endParaRPr lang="ru-RU" dirty="0"/>
                    </a:p>
                  </a:txBody>
                  <a:tcPr/>
                </a:tc>
                <a:tc>
                  <a:txBody>
                    <a:bodyPr/>
                    <a:lstStyle/>
                    <a:p>
                      <a:pPr algn="just"/>
                      <a:endParaRPr lang="ru-RU" sz="1600" dirty="0"/>
                    </a:p>
                  </a:txBody>
                  <a:tcPr/>
                </a:tc>
                <a:tc>
                  <a:txBody>
                    <a:bodyPr/>
                    <a:lstStyle/>
                    <a:p>
                      <a:pPr algn="just"/>
                      <a:r>
                        <a:rPr lang="ru-RU" sz="1600" dirty="0"/>
                        <a:t>о) координация международных и внешнеэкономических связей субъектов Российской Федерации, выполнение международных договоров Российской Федерации. </a:t>
                      </a:r>
                    </a:p>
                    <a:p>
                      <a:pPr algn="just"/>
                      <a:r>
                        <a:rPr lang="ru-RU" sz="1600" dirty="0"/>
                        <a:t>2. Положения настоящей статьи в равной мере распространяются на республики, края, области, города федерального значения, автономную область, автономные округа. </a:t>
                      </a:r>
                      <a:endParaRPr lang="ru-RU" sz="1600" b="0" dirty="0"/>
                    </a:p>
                  </a:txBody>
                  <a:tcPr/>
                </a:tc>
                <a:extLst>
                  <a:ext uri="{0D108BD9-81ED-4DB2-BD59-A6C34878D82A}">
                    <a16:rowId xmlns:a16="http://schemas.microsoft.com/office/drawing/2014/main" val="3082842445"/>
                  </a:ext>
                </a:extLst>
              </a:tr>
            </a:tbl>
          </a:graphicData>
        </a:graphic>
      </p:graphicFrame>
    </p:spTree>
    <p:extLst>
      <p:ext uri="{BB962C8B-B14F-4D97-AF65-F5344CB8AC3E}">
        <p14:creationId xmlns:p14="http://schemas.microsoft.com/office/powerpoint/2010/main" val="3335745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5F2E72-4AFF-46E8-9303-2894FEE18773}"/>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F4FB2826-E675-4CA0-BBC3-22A7FAEEF84C}"/>
              </a:ext>
            </a:extLst>
          </p:cNvPr>
          <p:cNvSpPr>
            <a:spLocks noGrp="1"/>
          </p:cNvSpPr>
          <p:nvPr>
            <p:ph idx="1"/>
          </p:nvPr>
        </p:nvSpPr>
        <p:spPr/>
        <p:txBody>
          <a:bodyPr/>
          <a:lstStyle/>
          <a:p>
            <a:endParaRPr lang="ru-RU"/>
          </a:p>
        </p:txBody>
      </p:sp>
      <p:graphicFrame>
        <p:nvGraphicFramePr>
          <p:cNvPr id="5" name="Таблица 4">
            <a:extLst>
              <a:ext uri="{FF2B5EF4-FFF2-40B4-BE49-F238E27FC236}">
                <a16:creationId xmlns:a16="http://schemas.microsoft.com/office/drawing/2014/main" id="{D08568FF-EB04-44E3-8A65-1D1B4595AAC5}"/>
              </a:ext>
            </a:extLst>
          </p:cNvPr>
          <p:cNvGraphicFramePr>
            <a:graphicFrameLocks/>
          </p:cNvGraphicFramePr>
          <p:nvPr>
            <p:extLst>
              <p:ext uri="{D42A27DB-BD31-4B8C-83A1-F6EECF244321}">
                <p14:modId xmlns:p14="http://schemas.microsoft.com/office/powerpoint/2010/main" val="165570222"/>
              </p:ext>
            </p:extLst>
          </p:nvPr>
        </p:nvGraphicFramePr>
        <p:xfrm>
          <a:off x="182880" y="190501"/>
          <a:ext cx="11878056" cy="6585204"/>
        </p:xfrm>
        <a:graphic>
          <a:graphicData uri="http://schemas.openxmlformats.org/drawingml/2006/table">
            <a:tbl>
              <a:tblPr firstRow="1" bandRow="1">
                <a:tableStyleId>{F5AB1C69-6EDB-4FF4-983F-18BD219EF322}</a:tableStyleId>
              </a:tblPr>
              <a:tblGrid>
                <a:gridCol w="397552">
                  <a:extLst>
                    <a:ext uri="{9D8B030D-6E8A-4147-A177-3AD203B41FA5}">
                      <a16:colId xmlns:a16="http://schemas.microsoft.com/office/drawing/2014/main" val="2109374573"/>
                    </a:ext>
                  </a:extLst>
                </a:gridCol>
                <a:gridCol w="5354024">
                  <a:extLst>
                    <a:ext uri="{9D8B030D-6E8A-4147-A177-3AD203B41FA5}">
                      <a16:colId xmlns:a16="http://schemas.microsoft.com/office/drawing/2014/main" val="3745098400"/>
                    </a:ext>
                  </a:extLst>
                </a:gridCol>
                <a:gridCol w="6126480">
                  <a:extLst>
                    <a:ext uri="{9D8B030D-6E8A-4147-A177-3AD203B41FA5}">
                      <a16:colId xmlns:a16="http://schemas.microsoft.com/office/drawing/2014/main" val="186796064"/>
                    </a:ext>
                  </a:extLst>
                </a:gridCol>
              </a:tblGrid>
              <a:tr h="617363">
                <a:tc>
                  <a:txBody>
                    <a:bodyPr/>
                    <a:lstStyle/>
                    <a:p>
                      <a:r>
                        <a:rPr lang="ru-RU" dirty="0"/>
                        <a:t>8</a:t>
                      </a:r>
                    </a:p>
                  </a:txBody>
                  <a:tcPr/>
                </a:tc>
                <a:tc>
                  <a:txBody>
                    <a:bodyPr/>
                    <a:lstStyle/>
                    <a:p>
                      <a:r>
                        <a:rPr lang="ru-RU" dirty="0"/>
                        <a:t>статья 75:</a:t>
                      </a:r>
                    </a:p>
                  </a:txBody>
                  <a:tcPr/>
                </a:tc>
                <a:tc>
                  <a:txBody>
                    <a:bodyPr/>
                    <a:lstStyle/>
                    <a:p>
                      <a:r>
                        <a:rPr lang="ru-RU" dirty="0"/>
                        <a:t>статья 75 (дополнена новыми частями 5, 6, 7):</a:t>
                      </a:r>
                    </a:p>
                  </a:txBody>
                  <a:tcPr/>
                </a:tc>
                <a:extLst>
                  <a:ext uri="{0D108BD9-81ED-4DB2-BD59-A6C34878D82A}">
                    <a16:rowId xmlns:a16="http://schemas.microsoft.com/office/drawing/2014/main" val="2638330029"/>
                  </a:ext>
                </a:extLst>
              </a:tr>
              <a:tr h="5967841">
                <a:tc>
                  <a:txBody>
                    <a:bodyPr/>
                    <a:lstStyle/>
                    <a:p>
                      <a:endParaRPr lang="ru-RU" dirty="0"/>
                    </a:p>
                  </a:txBody>
                  <a:tcPr/>
                </a:tc>
                <a:tc>
                  <a:txBody>
                    <a:bodyPr/>
                    <a:lstStyle/>
                    <a:p>
                      <a:pPr algn="just"/>
                      <a:r>
                        <a:rPr lang="ru-RU" sz="1400" dirty="0"/>
                        <a:t>1. Денежной единицей в Российской Федерации является рубль. Денежная эмиссия осуществляется исключительно Центральным банком Российской Федерации. Введение и эмиссия других денег в Российской Федерации не допускаются. </a:t>
                      </a:r>
                    </a:p>
                    <a:p>
                      <a:pPr algn="just"/>
                      <a:r>
                        <a:rPr lang="ru-RU" sz="1400" dirty="0"/>
                        <a:t>2. Защита и обеспечение устойчивости рубля - основная функция Центрального банка Российской Федерации, которую он осуществляет независимо от других органов государственной власти. </a:t>
                      </a:r>
                    </a:p>
                    <a:p>
                      <a:pPr algn="just"/>
                      <a:r>
                        <a:rPr lang="ru-RU" sz="1400" dirty="0"/>
                        <a:t>3. Система налогов, взимаемых в федеральный бюджет, и общие принципы налогообложения и сборов в Российской Федерации устанавливаются федеральным законом. </a:t>
                      </a:r>
                    </a:p>
                    <a:p>
                      <a:pPr algn="just"/>
                      <a:r>
                        <a:rPr lang="ru-RU" sz="1400" dirty="0"/>
                        <a:t>4. Государственные займы выпускаются в порядке, определяемом федеральным законом, и размещаются на добровольной основе. </a:t>
                      </a:r>
                    </a:p>
                  </a:txBody>
                  <a:tcPr/>
                </a:tc>
                <a:tc>
                  <a:txBody>
                    <a:bodyPr/>
                    <a:lstStyle/>
                    <a:p>
                      <a:pPr algn="just"/>
                      <a:r>
                        <a:rPr lang="ru-RU" sz="1400" dirty="0"/>
                        <a:t>1. Денежной единицей в Российской Федерации является рубль. Денежная эмиссия осуществляется исключительно Центральным банком Российской Федерации. Введение и эмиссия других денег в Российской Федерации не допускаются. </a:t>
                      </a:r>
                    </a:p>
                    <a:p>
                      <a:pPr algn="just"/>
                      <a:r>
                        <a:rPr lang="ru-RU" sz="1400" dirty="0"/>
                        <a:t>2. Защита и обеспечение устойчивости рубля - основная функция Центрального банка Российской Федерации, которую он осуществляет независимо от других органов государственной власти. </a:t>
                      </a:r>
                    </a:p>
                    <a:p>
                      <a:pPr algn="just"/>
                      <a:r>
                        <a:rPr lang="ru-RU" sz="1400" dirty="0"/>
                        <a:t>3. Система налогов, взимаемых в федеральный бюджет, и общие принципы налогообложения и сборов в Российской Федерации устанавливаются федеральным законом. </a:t>
                      </a:r>
                    </a:p>
                    <a:p>
                      <a:pPr algn="just"/>
                      <a:r>
                        <a:rPr lang="ru-RU" sz="1400" dirty="0"/>
                        <a:t>4. Государственные займы выпускаются в порядке, определяемом федеральным законом, и размещаются на добровольной основе.</a:t>
                      </a:r>
                    </a:p>
                    <a:p>
                      <a:pPr algn="just"/>
                      <a:r>
                        <a:rPr lang="ru-RU" sz="1400" b="1" dirty="0"/>
                        <a:t>5. Российская Федерации уважает труд граждан и обеспечивает защиту их прав. Государством гарантируется минимальный размер оплаты труда не менее величины прожиточного минимума трудоспособного населения в целом по Российской Федерации . </a:t>
                      </a:r>
                    </a:p>
                    <a:p>
                      <a:pPr algn="just"/>
                      <a:r>
                        <a:rPr lang="ru-RU" sz="1400" b="1" dirty="0"/>
                        <a:t>6. В Российской Федерации формируется система пенсионного обеспечения граждан на основе принципов всеобщности, справедливости и солидарности поколений и поддерживается ее эффективное функционирование, а также осуществляется индексация пенсий не реже одного раза в год в порядке, установленном федеральным законом. </a:t>
                      </a:r>
                    </a:p>
                    <a:p>
                      <a:pPr algn="just"/>
                      <a:r>
                        <a:rPr lang="ru-RU" sz="1400" b="1" dirty="0"/>
                        <a:t>7. В Российской Федерации в соответствии с федеральным законом гарантируются обязательное социальное страхование, адресная социальная поддержка граждан и индексация социальных пособий и иных социальных выплат.</a:t>
                      </a:r>
                    </a:p>
                  </a:txBody>
                  <a:tcPr/>
                </a:tc>
                <a:extLst>
                  <a:ext uri="{0D108BD9-81ED-4DB2-BD59-A6C34878D82A}">
                    <a16:rowId xmlns:a16="http://schemas.microsoft.com/office/drawing/2014/main" val="3082842445"/>
                  </a:ext>
                </a:extLst>
              </a:tr>
            </a:tbl>
          </a:graphicData>
        </a:graphic>
      </p:graphicFrame>
    </p:spTree>
    <p:extLst>
      <p:ext uri="{BB962C8B-B14F-4D97-AF65-F5344CB8AC3E}">
        <p14:creationId xmlns:p14="http://schemas.microsoft.com/office/powerpoint/2010/main" val="3206071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397F66-FCC1-42BE-A626-CECFC8DB7094}"/>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EA665D95-9E7E-4EF1-9882-4861DB2A9A79}"/>
              </a:ext>
            </a:extLst>
          </p:cNvPr>
          <p:cNvSpPr>
            <a:spLocks noGrp="1"/>
          </p:cNvSpPr>
          <p:nvPr>
            <p:ph idx="1"/>
          </p:nvPr>
        </p:nvSpPr>
        <p:spPr/>
        <p:txBody>
          <a:bodyPr/>
          <a:lstStyle/>
          <a:p>
            <a:endParaRPr lang="ru-RU"/>
          </a:p>
        </p:txBody>
      </p:sp>
      <p:graphicFrame>
        <p:nvGraphicFramePr>
          <p:cNvPr id="4" name="Таблица 4">
            <a:extLst>
              <a:ext uri="{FF2B5EF4-FFF2-40B4-BE49-F238E27FC236}">
                <a16:creationId xmlns:a16="http://schemas.microsoft.com/office/drawing/2014/main" id="{B9A7BC30-6EFB-4DC8-AED1-F68CA4F80CD3}"/>
              </a:ext>
            </a:extLst>
          </p:cNvPr>
          <p:cNvGraphicFramePr>
            <a:graphicFrameLocks/>
          </p:cNvGraphicFramePr>
          <p:nvPr>
            <p:extLst>
              <p:ext uri="{D42A27DB-BD31-4B8C-83A1-F6EECF244321}">
                <p14:modId xmlns:p14="http://schemas.microsoft.com/office/powerpoint/2010/main" val="2492524036"/>
              </p:ext>
            </p:extLst>
          </p:nvPr>
        </p:nvGraphicFramePr>
        <p:xfrm>
          <a:off x="182880" y="190501"/>
          <a:ext cx="11878056" cy="6585204"/>
        </p:xfrm>
        <a:graphic>
          <a:graphicData uri="http://schemas.openxmlformats.org/drawingml/2006/table">
            <a:tbl>
              <a:tblPr firstRow="1" bandRow="1">
                <a:tableStyleId>{F5AB1C69-6EDB-4FF4-983F-18BD219EF322}</a:tableStyleId>
              </a:tblPr>
              <a:tblGrid>
                <a:gridCol w="397552">
                  <a:extLst>
                    <a:ext uri="{9D8B030D-6E8A-4147-A177-3AD203B41FA5}">
                      <a16:colId xmlns:a16="http://schemas.microsoft.com/office/drawing/2014/main" val="2109374573"/>
                    </a:ext>
                  </a:extLst>
                </a:gridCol>
                <a:gridCol w="5454608">
                  <a:extLst>
                    <a:ext uri="{9D8B030D-6E8A-4147-A177-3AD203B41FA5}">
                      <a16:colId xmlns:a16="http://schemas.microsoft.com/office/drawing/2014/main" val="3745098400"/>
                    </a:ext>
                  </a:extLst>
                </a:gridCol>
                <a:gridCol w="6025896">
                  <a:extLst>
                    <a:ext uri="{9D8B030D-6E8A-4147-A177-3AD203B41FA5}">
                      <a16:colId xmlns:a16="http://schemas.microsoft.com/office/drawing/2014/main" val="186796064"/>
                    </a:ext>
                  </a:extLst>
                </a:gridCol>
              </a:tblGrid>
              <a:tr h="617363">
                <a:tc>
                  <a:txBody>
                    <a:bodyPr/>
                    <a:lstStyle/>
                    <a:p>
                      <a:r>
                        <a:rPr lang="ru-RU" dirty="0"/>
                        <a:t>9</a:t>
                      </a:r>
                    </a:p>
                  </a:txBody>
                  <a:tcPr/>
                </a:tc>
                <a:tc>
                  <a:txBody>
                    <a:bodyPr/>
                    <a:lstStyle/>
                    <a:p>
                      <a:r>
                        <a:rPr lang="ru-RU" dirty="0"/>
                        <a:t>статья 75.1 (отсутствует)</a:t>
                      </a:r>
                    </a:p>
                  </a:txBody>
                  <a:tcPr/>
                </a:tc>
                <a:tc>
                  <a:txBody>
                    <a:bodyPr/>
                    <a:lstStyle/>
                    <a:p>
                      <a:r>
                        <a:rPr lang="ru-RU" dirty="0"/>
                        <a:t>статья 75.1 (новая статья):</a:t>
                      </a:r>
                    </a:p>
                  </a:txBody>
                  <a:tcPr/>
                </a:tc>
                <a:extLst>
                  <a:ext uri="{0D108BD9-81ED-4DB2-BD59-A6C34878D82A}">
                    <a16:rowId xmlns:a16="http://schemas.microsoft.com/office/drawing/2014/main" val="2638330029"/>
                  </a:ext>
                </a:extLst>
              </a:tr>
              <a:tr h="5967841">
                <a:tc>
                  <a:txBody>
                    <a:bodyPr/>
                    <a:lstStyle/>
                    <a:p>
                      <a:endParaRPr lang="ru-RU" dirty="0"/>
                    </a:p>
                  </a:txBody>
                  <a:tcPr/>
                </a:tc>
                <a:tc>
                  <a:txBody>
                    <a:bodyPr/>
                    <a:lstStyle/>
                    <a:p>
                      <a:pPr algn="just"/>
                      <a:endParaRPr lang="ru-RU" sz="1600" dirty="0"/>
                    </a:p>
                  </a:txBody>
                  <a:tcPr/>
                </a:tc>
                <a:tc>
                  <a:txBody>
                    <a:bodyPr/>
                    <a:lstStyle/>
                    <a:p>
                      <a:pPr algn="just"/>
                      <a:r>
                        <a:rPr lang="ru-RU" sz="1600" b="1" dirty="0"/>
                        <a:t>В Российской Федерации создаются условия для устойчивого экономического роста страны и повышения благосостояния граждан, для взаимного доверия государства и общества, гарантируются защита достоинства граждан и уважение человека труда, обеспечиваются сбалансированность прав и обязанностей гражданина, социально е партнерство, экономическая, политическая и социальная солидарность.</a:t>
                      </a:r>
                    </a:p>
                  </a:txBody>
                  <a:tcPr/>
                </a:tc>
                <a:extLst>
                  <a:ext uri="{0D108BD9-81ED-4DB2-BD59-A6C34878D82A}">
                    <a16:rowId xmlns:a16="http://schemas.microsoft.com/office/drawing/2014/main" val="3082842445"/>
                  </a:ext>
                </a:extLst>
              </a:tr>
            </a:tbl>
          </a:graphicData>
        </a:graphic>
      </p:graphicFrame>
    </p:spTree>
    <p:extLst>
      <p:ext uri="{BB962C8B-B14F-4D97-AF65-F5344CB8AC3E}">
        <p14:creationId xmlns:p14="http://schemas.microsoft.com/office/powerpoint/2010/main" val="1314280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85D074-9B36-4253-9644-FB91CFB3EDB9}"/>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B3056603-A6CE-4FB5-B973-B209E56F974B}"/>
              </a:ext>
            </a:extLst>
          </p:cNvPr>
          <p:cNvSpPr>
            <a:spLocks noGrp="1"/>
          </p:cNvSpPr>
          <p:nvPr>
            <p:ph idx="1"/>
          </p:nvPr>
        </p:nvSpPr>
        <p:spPr/>
        <p:txBody>
          <a:bodyPr/>
          <a:lstStyle/>
          <a:p>
            <a:endParaRPr lang="ru-RU"/>
          </a:p>
        </p:txBody>
      </p:sp>
      <p:graphicFrame>
        <p:nvGraphicFramePr>
          <p:cNvPr id="4" name="Таблица 4">
            <a:extLst>
              <a:ext uri="{FF2B5EF4-FFF2-40B4-BE49-F238E27FC236}">
                <a16:creationId xmlns:a16="http://schemas.microsoft.com/office/drawing/2014/main" id="{8BD6CE0E-68EC-4327-9325-A5C2EA3AEA2D}"/>
              </a:ext>
            </a:extLst>
          </p:cNvPr>
          <p:cNvGraphicFramePr>
            <a:graphicFrameLocks/>
          </p:cNvGraphicFramePr>
          <p:nvPr>
            <p:extLst>
              <p:ext uri="{D42A27DB-BD31-4B8C-83A1-F6EECF244321}">
                <p14:modId xmlns:p14="http://schemas.microsoft.com/office/powerpoint/2010/main" val="2726484231"/>
              </p:ext>
            </p:extLst>
          </p:nvPr>
        </p:nvGraphicFramePr>
        <p:xfrm>
          <a:off x="182880" y="190501"/>
          <a:ext cx="11878056" cy="6585204"/>
        </p:xfrm>
        <a:graphic>
          <a:graphicData uri="http://schemas.openxmlformats.org/drawingml/2006/table">
            <a:tbl>
              <a:tblPr firstRow="1" bandRow="1">
                <a:tableStyleId>{F5AB1C69-6EDB-4FF4-983F-18BD219EF322}</a:tableStyleId>
              </a:tblPr>
              <a:tblGrid>
                <a:gridCol w="457200">
                  <a:extLst>
                    <a:ext uri="{9D8B030D-6E8A-4147-A177-3AD203B41FA5}">
                      <a16:colId xmlns:a16="http://schemas.microsoft.com/office/drawing/2014/main" val="2109374573"/>
                    </a:ext>
                  </a:extLst>
                </a:gridCol>
                <a:gridCol w="5394960">
                  <a:extLst>
                    <a:ext uri="{9D8B030D-6E8A-4147-A177-3AD203B41FA5}">
                      <a16:colId xmlns:a16="http://schemas.microsoft.com/office/drawing/2014/main" val="3745098400"/>
                    </a:ext>
                  </a:extLst>
                </a:gridCol>
                <a:gridCol w="6025896">
                  <a:extLst>
                    <a:ext uri="{9D8B030D-6E8A-4147-A177-3AD203B41FA5}">
                      <a16:colId xmlns:a16="http://schemas.microsoft.com/office/drawing/2014/main" val="186796064"/>
                    </a:ext>
                  </a:extLst>
                </a:gridCol>
              </a:tblGrid>
              <a:tr h="617363">
                <a:tc>
                  <a:txBody>
                    <a:bodyPr/>
                    <a:lstStyle/>
                    <a:p>
                      <a:r>
                        <a:rPr lang="ru-RU" dirty="0"/>
                        <a:t>10</a:t>
                      </a:r>
                    </a:p>
                  </a:txBody>
                  <a:tcPr/>
                </a:tc>
                <a:tc>
                  <a:txBody>
                    <a:bodyPr/>
                    <a:lstStyle/>
                    <a:p>
                      <a:r>
                        <a:rPr lang="ru-RU" dirty="0"/>
                        <a:t>статья 77:</a:t>
                      </a:r>
                    </a:p>
                  </a:txBody>
                  <a:tcPr/>
                </a:tc>
                <a:tc>
                  <a:txBody>
                    <a:bodyPr/>
                    <a:lstStyle/>
                    <a:p>
                      <a:r>
                        <a:rPr lang="ru-RU" dirty="0"/>
                        <a:t>статья 77 (дополнена новой частью 3):</a:t>
                      </a:r>
                    </a:p>
                  </a:txBody>
                  <a:tcPr/>
                </a:tc>
                <a:extLst>
                  <a:ext uri="{0D108BD9-81ED-4DB2-BD59-A6C34878D82A}">
                    <a16:rowId xmlns:a16="http://schemas.microsoft.com/office/drawing/2014/main" val="2638330029"/>
                  </a:ext>
                </a:extLst>
              </a:tr>
              <a:tr h="5967841">
                <a:tc>
                  <a:txBody>
                    <a:bodyPr/>
                    <a:lstStyle/>
                    <a:p>
                      <a:endParaRPr lang="ru-RU" dirty="0"/>
                    </a:p>
                  </a:txBody>
                  <a:tcPr/>
                </a:tc>
                <a:tc>
                  <a:txBody>
                    <a:bodyPr/>
                    <a:lstStyle/>
                    <a:p>
                      <a:pPr algn="just"/>
                      <a:r>
                        <a:rPr lang="ru-RU" sz="1600" dirty="0"/>
                        <a:t>1. Система органов государственной власти республик, краев, областей, городов федерального значения, автономной области, автономных округов устанавливается субъектами Российской Федерации самостоятельно в соответствии с основами конституционного строя Российской Федерации и общими принципами организации представительных и исполнительных органов государственной власти, установленными федеральным законом. </a:t>
                      </a:r>
                    </a:p>
                    <a:p>
                      <a:pPr algn="just"/>
                      <a:r>
                        <a:rPr lang="ru-RU" sz="1600" dirty="0"/>
                        <a:t>2. В пределах ведения Российской Федерации и полномочий Российской Федерации по предметам совместного ведения Российской Федерации и субъектов Российской Федерации федеральные органы исполнительной власти и органы исполнительной власти субъектов Российской Федерации образуют единую систему исполнительной власти в Российской Федерации.</a:t>
                      </a:r>
                    </a:p>
                  </a:txBody>
                  <a:tcPr/>
                </a:tc>
                <a:tc>
                  <a:txBody>
                    <a:bodyPr/>
                    <a:lstStyle/>
                    <a:p>
                      <a:pPr algn="just"/>
                      <a:r>
                        <a:rPr lang="ru-RU" sz="1600" dirty="0"/>
                        <a:t>1. Система органов государственной власти республик, краев, областей, городов федерального значения, автономной области, автономных округов устанавливается субъектами Российской Федерации самостоятельно в соответствии с основами конституционного строя Российской Федерации и общими принципами организации представительных и исполнительных органов государственной власти, установленными федеральным законом. </a:t>
                      </a:r>
                    </a:p>
                    <a:p>
                      <a:pPr algn="just"/>
                      <a:r>
                        <a:rPr lang="ru-RU" sz="1600" dirty="0"/>
                        <a:t>2. В пределах ведения Российской Федерации и полномочий Российской Федерации по предметам совместного ведения Российской Федерации и субъектов Российской Федерации федеральные органы исполнительной власти и органы исполнительной власти субъектов Российской Федерации образуют единую систему исполнительной власти в Российской Федерации.</a:t>
                      </a:r>
                    </a:p>
                    <a:p>
                      <a:pPr algn="just"/>
                      <a:r>
                        <a:rPr lang="ru-RU" sz="1600" b="1" dirty="0"/>
                        <a:t>3. Высшим должностным лицом субъекта Российской Федерации (руководителем высшего исполнительного органа государственной власти субъекта Российской Федерации) может быть гражданин Российской Федерации, достигший 30 лет, постоянно проживающий в Российской Федерации, не имеющий гражданства иностранного государства либо вида на жительство или иного документа, подтверждающего право на постоянное проживание гражданина Российской Федерации на территории иностранного государства. Высшему должностному лицу </a:t>
                      </a:r>
                      <a:r>
                        <a:rPr lang="ru-RU" sz="1600" b="1" dirty="0" err="1"/>
                        <a:t>субъкта</a:t>
                      </a:r>
                      <a:endParaRPr lang="ru-RU" sz="1600" b="1" dirty="0"/>
                    </a:p>
                  </a:txBody>
                  <a:tcPr/>
                </a:tc>
                <a:extLst>
                  <a:ext uri="{0D108BD9-81ED-4DB2-BD59-A6C34878D82A}">
                    <a16:rowId xmlns:a16="http://schemas.microsoft.com/office/drawing/2014/main" val="3082842445"/>
                  </a:ext>
                </a:extLst>
              </a:tr>
            </a:tbl>
          </a:graphicData>
        </a:graphic>
      </p:graphicFrame>
    </p:spTree>
    <p:extLst>
      <p:ext uri="{BB962C8B-B14F-4D97-AF65-F5344CB8AC3E}">
        <p14:creationId xmlns:p14="http://schemas.microsoft.com/office/powerpoint/2010/main" val="848220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A30E83-306E-47B3-A6C2-A31628B7CC91}"/>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2318BD7D-BC61-493D-87A8-36C5408619C2}"/>
              </a:ext>
            </a:extLst>
          </p:cNvPr>
          <p:cNvSpPr>
            <a:spLocks noGrp="1"/>
          </p:cNvSpPr>
          <p:nvPr>
            <p:ph idx="1"/>
          </p:nvPr>
        </p:nvSpPr>
        <p:spPr/>
        <p:txBody>
          <a:bodyPr/>
          <a:lstStyle/>
          <a:p>
            <a:endParaRPr lang="ru-RU"/>
          </a:p>
        </p:txBody>
      </p:sp>
      <p:graphicFrame>
        <p:nvGraphicFramePr>
          <p:cNvPr id="4" name="Таблица 4">
            <a:extLst>
              <a:ext uri="{FF2B5EF4-FFF2-40B4-BE49-F238E27FC236}">
                <a16:creationId xmlns:a16="http://schemas.microsoft.com/office/drawing/2014/main" id="{7225463E-1078-4D31-966C-E2A44FACBEBE}"/>
              </a:ext>
            </a:extLst>
          </p:cNvPr>
          <p:cNvGraphicFramePr>
            <a:graphicFrameLocks/>
          </p:cNvGraphicFramePr>
          <p:nvPr>
            <p:extLst>
              <p:ext uri="{D42A27DB-BD31-4B8C-83A1-F6EECF244321}">
                <p14:modId xmlns:p14="http://schemas.microsoft.com/office/powerpoint/2010/main" val="2318931940"/>
              </p:ext>
            </p:extLst>
          </p:nvPr>
        </p:nvGraphicFramePr>
        <p:xfrm>
          <a:off x="182880" y="190501"/>
          <a:ext cx="11878056" cy="6585204"/>
        </p:xfrm>
        <a:graphic>
          <a:graphicData uri="http://schemas.openxmlformats.org/drawingml/2006/table">
            <a:tbl>
              <a:tblPr firstRow="1" bandRow="1">
                <a:tableStyleId>{F5AB1C69-6EDB-4FF4-983F-18BD219EF322}</a:tableStyleId>
              </a:tblPr>
              <a:tblGrid>
                <a:gridCol w="448056">
                  <a:extLst>
                    <a:ext uri="{9D8B030D-6E8A-4147-A177-3AD203B41FA5}">
                      <a16:colId xmlns:a16="http://schemas.microsoft.com/office/drawing/2014/main" val="2109374573"/>
                    </a:ext>
                  </a:extLst>
                </a:gridCol>
                <a:gridCol w="5404104">
                  <a:extLst>
                    <a:ext uri="{9D8B030D-6E8A-4147-A177-3AD203B41FA5}">
                      <a16:colId xmlns:a16="http://schemas.microsoft.com/office/drawing/2014/main" val="3745098400"/>
                    </a:ext>
                  </a:extLst>
                </a:gridCol>
                <a:gridCol w="6025896">
                  <a:extLst>
                    <a:ext uri="{9D8B030D-6E8A-4147-A177-3AD203B41FA5}">
                      <a16:colId xmlns:a16="http://schemas.microsoft.com/office/drawing/2014/main" val="186796064"/>
                    </a:ext>
                  </a:extLst>
                </a:gridCol>
              </a:tblGrid>
              <a:tr h="617363">
                <a:tc>
                  <a:txBody>
                    <a:bodyPr/>
                    <a:lstStyle/>
                    <a:p>
                      <a:r>
                        <a:rPr lang="ru-RU" dirty="0"/>
                        <a:t>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a:t>статья 77: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a:t>статья 77 (дополнена новой частью 3):</a:t>
                      </a:r>
                    </a:p>
                  </a:txBody>
                  <a:tcPr/>
                </a:tc>
                <a:extLst>
                  <a:ext uri="{0D108BD9-81ED-4DB2-BD59-A6C34878D82A}">
                    <a16:rowId xmlns:a16="http://schemas.microsoft.com/office/drawing/2014/main" val="2638330029"/>
                  </a:ext>
                </a:extLst>
              </a:tr>
              <a:tr h="5967841">
                <a:tc>
                  <a:txBody>
                    <a:bodyPr/>
                    <a:lstStyle/>
                    <a:p>
                      <a:endParaRPr lang="ru-RU" dirty="0"/>
                    </a:p>
                  </a:txBody>
                  <a:tcPr/>
                </a:tc>
                <a:tc>
                  <a:txBody>
                    <a:bodyPr/>
                    <a:lstStyle/>
                    <a:p>
                      <a:pPr algn="just"/>
                      <a:endParaRPr lang="ru-RU" sz="1600" dirty="0"/>
                    </a:p>
                  </a:txBody>
                  <a:tcPr/>
                </a:tc>
                <a:tc>
                  <a:txBody>
                    <a:bodyPr/>
                    <a:lstStyle/>
                    <a:p>
                      <a:pPr algn="just"/>
                      <a:r>
                        <a:rPr lang="ru-RU" sz="1600" b="1" dirty="0"/>
                        <a:t>Российской Федерации (руководителю высшего исполнительного органа государственной власти субъекта Российской Федерации) в порядке, установленном федеральным законом, запрещается открывать и иметь счета (вклады), хранить наличные денежные средства и ценности в иностранных банках, расположенных за пределами территории Российской Федерации. Федеральным законом могут быть установлены дополнительные требования к высшему должностному лицу субъекта Российской Федерации (руководителю высшего исполнительного органа государственной власти субъекта Российской Федерации). </a:t>
                      </a:r>
                    </a:p>
                  </a:txBody>
                  <a:tcPr/>
                </a:tc>
                <a:extLst>
                  <a:ext uri="{0D108BD9-81ED-4DB2-BD59-A6C34878D82A}">
                    <a16:rowId xmlns:a16="http://schemas.microsoft.com/office/drawing/2014/main" val="3082842445"/>
                  </a:ext>
                </a:extLst>
              </a:tr>
            </a:tbl>
          </a:graphicData>
        </a:graphic>
      </p:graphicFrame>
    </p:spTree>
    <p:extLst>
      <p:ext uri="{BB962C8B-B14F-4D97-AF65-F5344CB8AC3E}">
        <p14:creationId xmlns:p14="http://schemas.microsoft.com/office/powerpoint/2010/main" val="77731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7E35ED-268D-43FD-9FAD-550D9830AFB6}"/>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B3661325-C40E-4B19-A0E4-2B99BFA5A030}"/>
              </a:ext>
            </a:extLst>
          </p:cNvPr>
          <p:cNvSpPr>
            <a:spLocks noGrp="1"/>
          </p:cNvSpPr>
          <p:nvPr>
            <p:ph idx="1"/>
          </p:nvPr>
        </p:nvSpPr>
        <p:spPr/>
        <p:txBody>
          <a:bodyPr/>
          <a:lstStyle/>
          <a:p>
            <a:endParaRPr lang="ru-RU"/>
          </a:p>
        </p:txBody>
      </p:sp>
      <p:graphicFrame>
        <p:nvGraphicFramePr>
          <p:cNvPr id="4" name="Таблица 4">
            <a:extLst>
              <a:ext uri="{FF2B5EF4-FFF2-40B4-BE49-F238E27FC236}">
                <a16:creationId xmlns:a16="http://schemas.microsoft.com/office/drawing/2014/main" id="{EB9C069B-4A2E-4736-8A2E-457AC62869EE}"/>
              </a:ext>
            </a:extLst>
          </p:cNvPr>
          <p:cNvGraphicFramePr>
            <a:graphicFrameLocks/>
          </p:cNvGraphicFramePr>
          <p:nvPr>
            <p:extLst>
              <p:ext uri="{D42A27DB-BD31-4B8C-83A1-F6EECF244321}">
                <p14:modId xmlns:p14="http://schemas.microsoft.com/office/powerpoint/2010/main" val="2655685755"/>
              </p:ext>
            </p:extLst>
          </p:nvPr>
        </p:nvGraphicFramePr>
        <p:xfrm>
          <a:off x="182880" y="190501"/>
          <a:ext cx="11878056" cy="6585204"/>
        </p:xfrm>
        <a:graphic>
          <a:graphicData uri="http://schemas.openxmlformats.org/drawingml/2006/table">
            <a:tbl>
              <a:tblPr firstRow="1" bandRow="1">
                <a:tableStyleId>{F5AB1C69-6EDB-4FF4-983F-18BD219EF322}</a:tableStyleId>
              </a:tblPr>
              <a:tblGrid>
                <a:gridCol w="466344">
                  <a:extLst>
                    <a:ext uri="{9D8B030D-6E8A-4147-A177-3AD203B41FA5}">
                      <a16:colId xmlns:a16="http://schemas.microsoft.com/office/drawing/2014/main" val="2109374573"/>
                    </a:ext>
                  </a:extLst>
                </a:gridCol>
                <a:gridCol w="5385816">
                  <a:extLst>
                    <a:ext uri="{9D8B030D-6E8A-4147-A177-3AD203B41FA5}">
                      <a16:colId xmlns:a16="http://schemas.microsoft.com/office/drawing/2014/main" val="3745098400"/>
                    </a:ext>
                  </a:extLst>
                </a:gridCol>
                <a:gridCol w="6025896">
                  <a:extLst>
                    <a:ext uri="{9D8B030D-6E8A-4147-A177-3AD203B41FA5}">
                      <a16:colId xmlns:a16="http://schemas.microsoft.com/office/drawing/2014/main" val="186796064"/>
                    </a:ext>
                  </a:extLst>
                </a:gridCol>
              </a:tblGrid>
              <a:tr h="617363">
                <a:tc>
                  <a:txBody>
                    <a:bodyPr/>
                    <a:lstStyle/>
                    <a:p>
                      <a:r>
                        <a:rPr lang="ru-RU" dirty="0"/>
                        <a:t>11</a:t>
                      </a:r>
                    </a:p>
                  </a:txBody>
                  <a:tcPr/>
                </a:tc>
                <a:tc>
                  <a:txBody>
                    <a:bodyPr/>
                    <a:lstStyle/>
                    <a:p>
                      <a:r>
                        <a:rPr lang="ru-RU" dirty="0"/>
                        <a:t>статья 78:</a:t>
                      </a:r>
                    </a:p>
                  </a:txBody>
                  <a:tcPr/>
                </a:tc>
                <a:tc>
                  <a:txBody>
                    <a:bodyPr/>
                    <a:lstStyle/>
                    <a:p>
                      <a:r>
                        <a:rPr lang="ru-RU" dirty="0"/>
                        <a:t>статья 78 (дополнена новой частью 5):</a:t>
                      </a:r>
                    </a:p>
                  </a:txBody>
                  <a:tcPr/>
                </a:tc>
                <a:extLst>
                  <a:ext uri="{0D108BD9-81ED-4DB2-BD59-A6C34878D82A}">
                    <a16:rowId xmlns:a16="http://schemas.microsoft.com/office/drawing/2014/main" val="2638330029"/>
                  </a:ext>
                </a:extLst>
              </a:tr>
              <a:tr h="5967841">
                <a:tc>
                  <a:txBody>
                    <a:bodyPr/>
                    <a:lstStyle/>
                    <a:p>
                      <a:endParaRPr lang="ru-RU" dirty="0"/>
                    </a:p>
                  </a:txBody>
                  <a:tcPr/>
                </a:tc>
                <a:tc>
                  <a:txBody>
                    <a:bodyPr/>
                    <a:lstStyle/>
                    <a:p>
                      <a:pPr algn="just"/>
                      <a:r>
                        <a:rPr lang="ru-RU" sz="1500" dirty="0"/>
                        <a:t>1. Федеральные органы исполнительной власти для осуществления своих полномочий могут создавать свои территориальные органы и назначать соответствующих должностных лиц. </a:t>
                      </a:r>
                    </a:p>
                    <a:p>
                      <a:pPr algn="just"/>
                      <a:r>
                        <a:rPr lang="ru-RU" sz="1500" dirty="0"/>
                        <a:t>2. Федеральные органы исполнительной власти по соглашению с органами исполнительной власти субъектов Российской Федерации могут передавать им осуществление части своих полномочий, если это не противоречит Конституции Российской Федерации и федеральным законам. </a:t>
                      </a:r>
                    </a:p>
                    <a:p>
                      <a:pPr algn="just"/>
                      <a:r>
                        <a:rPr lang="ru-RU" sz="1500" dirty="0"/>
                        <a:t>3. Органы исполнительной власти субъектов Российской Федерации по соглашению с федеральными органами исполнительной власти могут передавать им осуществление части своих полномочий. </a:t>
                      </a:r>
                    </a:p>
                    <a:p>
                      <a:pPr algn="just"/>
                      <a:r>
                        <a:rPr lang="ru-RU" sz="1500" dirty="0"/>
                        <a:t>4. Президент Российской Федерации и Правительство Российской Федерации обеспечивают в соответствии с Конституцией Российской Федерации осуществление полномочий федеральной государственной власти на всей территории Российской Федерации.</a:t>
                      </a:r>
                    </a:p>
                  </a:txBody>
                  <a:tcPr/>
                </a:tc>
                <a:tc>
                  <a:txBody>
                    <a:bodyPr/>
                    <a:lstStyle/>
                    <a:p>
                      <a:pPr algn="just"/>
                      <a:r>
                        <a:rPr lang="ru-RU" sz="1500" dirty="0"/>
                        <a:t>1. Федеральные органы исполнительной власти для осуществления своих полномочий могут создавать свои территориальные органы и назначать соответствующих должностных лиц. </a:t>
                      </a:r>
                    </a:p>
                    <a:p>
                      <a:pPr algn="just"/>
                      <a:r>
                        <a:rPr lang="ru-RU" sz="1500" dirty="0"/>
                        <a:t>2. Федеральные органы исполнительной власти по соглашению с органами исполнительной власти субъектов Российской Федерации могут передавать им осуществление части своих полномочий, если это не противоречит Конституции Российской Федерации и федеральным законам. </a:t>
                      </a:r>
                    </a:p>
                    <a:p>
                      <a:pPr algn="just"/>
                      <a:r>
                        <a:rPr lang="ru-RU" sz="1500" dirty="0"/>
                        <a:t>3. Органы исполнительной власти субъектов Российской Федерации по соглашению с федеральными органами исполнительной власти могут передавать им осуществление части своих полномочий. </a:t>
                      </a:r>
                    </a:p>
                    <a:p>
                      <a:pPr algn="just"/>
                      <a:r>
                        <a:rPr lang="ru-RU" sz="1500" dirty="0"/>
                        <a:t>4. Президент Российской Федерации и Правительство Российской Федерации обеспечивают в соответствии с Конституцией Российской Федерации осуществление полномочий федеральной государственной власти на всей территории Российской Федерации.</a:t>
                      </a:r>
                    </a:p>
                    <a:p>
                      <a:pPr algn="just"/>
                      <a:r>
                        <a:rPr lang="ru-RU" sz="1500" b="1" dirty="0"/>
                        <a:t>5. Руководителем федерального государственного органа может быть гражданин Российской Федерации, достигший 30 лет, не имеющий гражданства иностранного государства либо вида на жительство или иного документа, подтверждающего право на постоянное проживание гражданина Российской Федерации на территории иностранного государства. Руководителю федерального государственного органа в порядке, установленном федеральным законом, запрещается открывать и иметь счета (вклады), хранить наличные денежные средства и ценности в иностранных банках, расположенных за пределами территории Российской Федерации.</a:t>
                      </a:r>
                    </a:p>
                  </a:txBody>
                  <a:tcPr/>
                </a:tc>
                <a:extLst>
                  <a:ext uri="{0D108BD9-81ED-4DB2-BD59-A6C34878D82A}">
                    <a16:rowId xmlns:a16="http://schemas.microsoft.com/office/drawing/2014/main" val="3082842445"/>
                  </a:ext>
                </a:extLst>
              </a:tr>
            </a:tbl>
          </a:graphicData>
        </a:graphic>
      </p:graphicFrame>
    </p:spTree>
    <p:extLst>
      <p:ext uri="{BB962C8B-B14F-4D97-AF65-F5344CB8AC3E}">
        <p14:creationId xmlns:p14="http://schemas.microsoft.com/office/powerpoint/2010/main" val="1968384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54D3EF-3894-442D-8843-0D6E3ED973EE}"/>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C9AD4ADE-115C-4842-AF1D-7EF6570F9604}"/>
              </a:ext>
            </a:extLst>
          </p:cNvPr>
          <p:cNvSpPr>
            <a:spLocks noGrp="1"/>
          </p:cNvSpPr>
          <p:nvPr>
            <p:ph idx="1"/>
          </p:nvPr>
        </p:nvSpPr>
        <p:spPr/>
        <p:txBody>
          <a:bodyPr/>
          <a:lstStyle/>
          <a:p>
            <a:endParaRPr lang="ru-RU"/>
          </a:p>
        </p:txBody>
      </p:sp>
      <p:graphicFrame>
        <p:nvGraphicFramePr>
          <p:cNvPr id="4" name="Таблица 4">
            <a:extLst>
              <a:ext uri="{FF2B5EF4-FFF2-40B4-BE49-F238E27FC236}">
                <a16:creationId xmlns:a16="http://schemas.microsoft.com/office/drawing/2014/main" id="{E97A9E62-4E9F-4382-9E19-5678027CC5D6}"/>
              </a:ext>
            </a:extLst>
          </p:cNvPr>
          <p:cNvGraphicFramePr>
            <a:graphicFrameLocks/>
          </p:cNvGraphicFramePr>
          <p:nvPr>
            <p:extLst>
              <p:ext uri="{D42A27DB-BD31-4B8C-83A1-F6EECF244321}">
                <p14:modId xmlns:p14="http://schemas.microsoft.com/office/powerpoint/2010/main" val="3491670271"/>
              </p:ext>
            </p:extLst>
          </p:nvPr>
        </p:nvGraphicFramePr>
        <p:xfrm>
          <a:off x="182880" y="190501"/>
          <a:ext cx="11878056" cy="6585204"/>
        </p:xfrm>
        <a:graphic>
          <a:graphicData uri="http://schemas.openxmlformats.org/drawingml/2006/table">
            <a:tbl>
              <a:tblPr firstRow="1" bandRow="1">
                <a:tableStyleId>{F5AB1C69-6EDB-4FF4-983F-18BD219EF322}</a:tableStyleId>
              </a:tblPr>
              <a:tblGrid>
                <a:gridCol w="438912">
                  <a:extLst>
                    <a:ext uri="{9D8B030D-6E8A-4147-A177-3AD203B41FA5}">
                      <a16:colId xmlns:a16="http://schemas.microsoft.com/office/drawing/2014/main" val="2109374573"/>
                    </a:ext>
                  </a:extLst>
                </a:gridCol>
                <a:gridCol w="5413248">
                  <a:extLst>
                    <a:ext uri="{9D8B030D-6E8A-4147-A177-3AD203B41FA5}">
                      <a16:colId xmlns:a16="http://schemas.microsoft.com/office/drawing/2014/main" val="3745098400"/>
                    </a:ext>
                  </a:extLst>
                </a:gridCol>
                <a:gridCol w="6025896">
                  <a:extLst>
                    <a:ext uri="{9D8B030D-6E8A-4147-A177-3AD203B41FA5}">
                      <a16:colId xmlns:a16="http://schemas.microsoft.com/office/drawing/2014/main" val="186796064"/>
                    </a:ext>
                  </a:extLst>
                </a:gridCol>
              </a:tblGrid>
              <a:tr h="617363">
                <a:tc>
                  <a:txBody>
                    <a:bodyPr/>
                    <a:lstStyle/>
                    <a:p>
                      <a:r>
                        <a:rPr lang="ru-RU" dirty="0"/>
                        <a:t>12</a:t>
                      </a:r>
                    </a:p>
                  </a:txBody>
                  <a:tcPr/>
                </a:tc>
                <a:tc>
                  <a:txBody>
                    <a:bodyPr/>
                    <a:lstStyle/>
                    <a:p>
                      <a:r>
                        <a:rPr lang="ru-RU" dirty="0"/>
                        <a:t>статья 79:</a:t>
                      </a:r>
                    </a:p>
                  </a:txBody>
                  <a:tcPr/>
                </a:tc>
                <a:tc>
                  <a:txBody>
                    <a:bodyPr/>
                    <a:lstStyle/>
                    <a:p>
                      <a:r>
                        <a:rPr lang="ru-RU" dirty="0"/>
                        <a:t>статья 79 (внесено изменение):</a:t>
                      </a:r>
                    </a:p>
                  </a:txBody>
                  <a:tcPr/>
                </a:tc>
                <a:extLst>
                  <a:ext uri="{0D108BD9-81ED-4DB2-BD59-A6C34878D82A}">
                    <a16:rowId xmlns:a16="http://schemas.microsoft.com/office/drawing/2014/main" val="2638330029"/>
                  </a:ext>
                </a:extLst>
              </a:tr>
              <a:tr h="5967841">
                <a:tc>
                  <a:txBody>
                    <a:bodyPr/>
                    <a:lstStyle/>
                    <a:p>
                      <a:endParaRPr lang="ru-RU" dirty="0"/>
                    </a:p>
                  </a:txBody>
                  <a:tcPr/>
                </a:tc>
                <a:tc>
                  <a:txBody>
                    <a:bodyPr/>
                    <a:lstStyle/>
                    <a:p>
                      <a:pPr algn="just"/>
                      <a:r>
                        <a:rPr lang="ru-RU" sz="1600" dirty="0"/>
                        <a:t>Российская Федерация может участвовать в межгосударственных объединениях и передавать им часть своих полномочий в соответствии с международными договорами, если это не влечет ограничения прав и свобод человека и гражданина и не противоречит основам конституционного строя Российской Федерации. </a:t>
                      </a:r>
                    </a:p>
                  </a:txBody>
                  <a:tcPr/>
                </a:tc>
                <a:tc>
                  <a:txBody>
                    <a:bodyPr/>
                    <a:lstStyle/>
                    <a:p>
                      <a:pPr algn="just"/>
                      <a:r>
                        <a:rPr lang="ru-RU" sz="1600" dirty="0"/>
                        <a:t>Российская Федерация может участвовать в межгосударственных объединениях и передавать им часть своих полномочий в соответствии с международными договорами Российской Федерации, если это не влечет за собой ограничения прав и свобод человека и гражданина и не противоречит основам конституционного строя Российской Федерации. </a:t>
                      </a:r>
                      <a:r>
                        <a:rPr lang="ru-RU" sz="1600" b="1" dirty="0"/>
                        <a:t>Решения межгосударственных органов, принятые на основании положений международных договоров Российской Федерации в их истолковании, противоречащем Конституции Российской Федерации, не подлежат исполнению в Российской Федерации.</a:t>
                      </a:r>
                    </a:p>
                  </a:txBody>
                  <a:tcPr/>
                </a:tc>
                <a:extLst>
                  <a:ext uri="{0D108BD9-81ED-4DB2-BD59-A6C34878D82A}">
                    <a16:rowId xmlns:a16="http://schemas.microsoft.com/office/drawing/2014/main" val="3082842445"/>
                  </a:ext>
                </a:extLst>
              </a:tr>
            </a:tbl>
          </a:graphicData>
        </a:graphic>
      </p:graphicFrame>
    </p:spTree>
    <p:extLst>
      <p:ext uri="{BB962C8B-B14F-4D97-AF65-F5344CB8AC3E}">
        <p14:creationId xmlns:p14="http://schemas.microsoft.com/office/powerpoint/2010/main" val="705661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8A5727-A955-4E05-9900-558E9253EB59}"/>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7F5D57B0-6E12-4F72-9654-370A4668B69E}"/>
              </a:ext>
            </a:extLst>
          </p:cNvPr>
          <p:cNvSpPr>
            <a:spLocks noGrp="1"/>
          </p:cNvSpPr>
          <p:nvPr>
            <p:ph idx="1"/>
          </p:nvPr>
        </p:nvSpPr>
        <p:spPr/>
        <p:txBody>
          <a:bodyPr/>
          <a:lstStyle/>
          <a:p>
            <a:endParaRPr lang="ru-RU"/>
          </a:p>
        </p:txBody>
      </p:sp>
      <p:graphicFrame>
        <p:nvGraphicFramePr>
          <p:cNvPr id="4" name="Таблица 4">
            <a:extLst>
              <a:ext uri="{FF2B5EF4-FFF2-40B4-BE49-F238E27FC236}">
                <a16:creationId xmlns:a16="http://schemas.microsoft.com/office/drawing/2014/main" id="{2944CFF8-3A38-4088-A7FB-512A0B1CFDC0}"/>
              </a:ext>
            </a:extLst>
          </p:cNvPr>
          <p:cNvGraphicFramePr>
            <a:graphicFrameLocks/>
          </p:cNvGraphicFramePr>
          <p:nvPr>
            <p:extLst>
              <p:ext uri="{D42A27DB-BD31-4B8C-83A1-F6EECF244321}">
                <p14:modId xmlns:p14="http://schemas.microsoft.com/office/powerpoint/2010/main" val="3152624942"/>
              </p:ext>
            </p:extLst>
          </p:nvPr>
        </p:nvGraphicFramePr>
        <p:xfrm>
          <a:off x="182880" y="190501"/>
          <a:ext cx="11878056" cy="6585204"/>
        </p:xfrm>
        <a:graphic>
          <a:graphicData uri="http://schemas.openxmlformats.org/drawingml/2006/table">
            <a:tbl>
              <a:tblPr firstRow="1" bandRow="1">
                <a:tableStyleId>{F5AB1C69-6EDB-4FF4-983F-18BD219EF322}</a:tableStyleId>
              </a:tblPr>
              <a:tblGrid>
                <a:gridCol w="475488">
                  <a:extLst>
                    <a:ext uri="{9D8B030D-6E8A-4147-A177-3AD203B41FA5}">
                      <a16:colId xmlns:a16="http://schemas.microsoft.com/office/drawing/2014/main" val="2109374573"/>
                    </a:ext>
                  </a:extLst>
                </a:gridCol>
                <a:gridCol w="5376672">
                  <a:extLst>
                    <a:ext uri="{9D8B030D-6E8A-4147-A177-3AD203B41FA5}">
                      <a16:colId xmlns:a16="http://schemas.microsoft.com/office/drawing/2014/main" val="3745098400"/>
                    </a:ext>
                  </a:extLst>
                </a:gridCol>
                <a:gridCol w="6025896">
                  <a:extLst>
                    <a:ext uri="{9D8B030D-6E8A-4147-A177-3AD203B41FA5}">
                      <a16:colId xmlns:a16="http://schemas.microsoft.com/office/drawing/2014/main" val="186796064"/>
                    </a:ext>
                  </a:extLst>
                </a:gridCol>
              </a:tblGrid>
              <a:tr h="617363">
                <a:tc>
                  <a:txBody>
                    <a:bodyPr/>
                    <a:lstStyle/>
                    <a:p>
                      <a:r>
                        <a:rPr lang="ru-RU" dirty="0"/>
                        <a:t>13</a:t>
                      </a:r>
                    </a:p>
                  </a:txBody>
                  <a:tcPr/>
                </a:tc>
                <a:tc>
                  <a:txBody>
                    <a:bodyPr/>
                    <a:lstStyle/>
                    <a:p>
                      <a:r>
                        <a:rPr lang="ru-RU" dirty="0"/>
                        <a:t>статья 79.1 (отсутствует)</a:t>
                      </a:r>
                    </a:p>
                  </a:txBody>
                  <a:tcPr/>
                </a:tc>
                <a:tc>
                  <a:txBody>
                    <a:bodyPr/>
                    <a:lstStyle/>
                    <a:p>
                      <a:r>
                        <a:rPr lang="ru-RU" dirty="0"/>
                        <a:t>статья 79.1 (новая статья):</a:t>
                      </a:r>
                    </a:p>
                  </a:txBody>
                  <a:tcPr/>
                </a:tc>
                <a:extLst>
                  <a:ext uri="{0D108BD9-81ED-4DB2-BD59-A6C34878D82A}">
                    <a16:rowId xmlns:a16="http://schemas.microsoft.com/office/drawing/2014/main" val="2638330029"/>
                  </a:ext>
                </a:extLst>
              </a:tr>
              <a:tr h="5967841">
                <a:tc>
                  <a:txBody>
                    <a:bodyPr/>
                    <a:lstStyle/>
                    <a:p>
                      <a:endParaRPr lang="ru-RU" dirty="0"/>
                    </a:p>
                  </a:txBody>
                  <a:tcPr/>
                </a:tc>
                <a:tc>
                  <a:txBody>
                    <a:bodyPr/>
                    <a:lstStyle/>
                    <a:p>
                      <a:pPr algn="just"/>
                      <a:endParaRPr lang="ru-RU" sz="1600" dirty="0"/>
                    </a:p>
                  </a:txBody>
                  <a:tcPr/>
                </a:tc>
                <a:tc>
                  <a:txBody>
                    <a:bodyPr/>
                    <a:lstStyle/>
                    <a:p>
                      <a:pPr algn="just"/>
                      <a:r>
                        <a:rPr lang="ru-RU" sz="1600" b="1" dirty="0"/>
                        <a:t>Российская Федерация принимает меры по поддержанию и укреплению международного мира и безопасности, обеспечению мирного сосуществования государств и народов, недопущению вмешательства во внутренние дела государства.</a:t>
                      </a:r>
                    </a:p>
                  </a:txBody>
                  <a:tcPr/>
                </a:tc>
                <a:extLst>
                  <a:ext uri="{0D108BD9-81ED-4DB2-BD59-A6C34878D82A}">
                    <a16:rowId xmlns:a16="http://schemas.microsoft.com/office/drawing/2014/main" val="3082842445"/>
                  </a:ext>
                </a:extLst>
              </a:tr>
            </a:tbl>
          </a:graphicData>
        </a:graphic>
      </p:graphicFrame>
    </p:spTree>
    <p:extLst>
      <p:ext uri="{BB962C8B-B14F-4D97-AF65-F5344CB8AC3E}">
        <p14:creationId xmlns:p14="http://schemas.microsoft.com/office/powerpoint/2010/main" val="3362569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55E888F7-61FC-4169-913B-A564ECB3B571}"/>
              </a:ext>
            </a:extLst>
          </p:cNvPr>
          <p:cNvGraphicFramePr>
            <a:graphicFrameLocks noGrp="1"/>
          </p:cNvGraphicFramePr>
          <p:nvPr>
            <p:ph idx="1"/>
            <p:extLst>
              <p:ext uri="{D42A27DB-BD31-4B8C-83A1-F6EECF244321}">
                <p14:modId xmlns:p14="http://schemas.microsoft.com/office/powerpoint/2010/main" val="3146156389"/>
              </p:ext>
            </p:extLst>
          </p:nvPr>
        </p:nvGraphicFramePr>
        <p:xfrm>
          <a:off x="285750" y="190500"/>
          <a:ext cx="11591926" cy="6763035"/>
        </p:xfrm>
        <a:graphic>
          <a:graphicData uri="http://schemas.openxmlformats.org/drawingml/2006/table">
            <a:tbl>
              <a:tblPr firstRow="1" bandRow="1">
                <a:tableStyleId>{F5AB1C69-6EDB-4FF4-983F-18BD219EF322}</a:tableStyleId>
              </a:tblPr>
              <a:tblGrid>
                <a:gridCol w="420136">
                  <a:extLst>
                    <a:ext uri="{9D8B030D-6E8A-4147-A177-3AD203B41FA5}">
                      <a16:colId xmlns:a16="http://schemas.microsoft.com/office/drawing/2014/main" val="4019068992"/>
                    </a:ext>
                  </a:extLst>
                </a:gridCol>
                <a:gridCol w="5480861">
                  <a:extLst>
                    <a:ext uri="{9D8B030D-6E8A-4147-A177-3AD203B41FA5}">
                      <a16:colId xmlns:a16="http://schemas.microsoft.com/office/drawing/2014/main" val="253138372"/>
                    </a:ext>
                  </a:extLst>
                </a:gridCol>
                <a:gridCol w="5690929">
                  <a:extLst>
                    <a:ext uri="{9D8B030D-6E8A-4147-A177-3AD203B41FA5}">
                      <a16:colId xmlns:a16="http://schemas.microsoft.com/office/drawing/2014/main" val="437333834"/>
                    </a:ext>
                  </a:extLst>
                </a:gridCol>
              </a:tblGrid>
              <a:tr h="656961">
                <a:tc gridSpan="3">
                  <a:txBody>
                    <a:bodyPr/>
                    <a:lstStyle/>
                    <a:p>
                      <a:pPr algn="ctr"/>
                      <a:r>
                        <a:rPr lang="ru-RU" sz="2400" dirty="0"/>
                        <a:t>Глава 3. ФЕДЕРАТИВНОЕ УСТРОЙСТВО</a:t>
                      </a:r>
                    </a:p>
                  </a:txBody>
                  <a:tcPr/>
                </a:tc>
                <a:tc hMerge="1">
                  <a:txBody>
                    <a:bodyPr/>
                    <a:lstStyle/>
                    <a:p>
                      <a:endParaRPr lang="ru-RU"/>
                    </a:p>
                  </a:txBody>
                  <a:tcPr/>
                </a:tc>
                <a:tc hMerge="1">
                  <a:txBody>
                    <a:bodyPr/>
                    <a:lstStyle/>
                    <a:p>
                      <a:endParaRPr lang="ru-RU" dirty="0"/>
                    </a:p>
                  </a:txBody>
                  <a:tcPr/>
                </a:tc>
                <a:extLst>
                  <a:ext uri="{0D108BD9-81ED-4DB2-BD59-A6C34878D82A}">
                    <a16:rowId xmlns:a16="http://schemas.microsoft.com/office/drawing/2014/main" val="1739436387"/>
                  </a:ext>
                </a:extLst>
              </a:tr>
              <a:tr h="700513">
                <a:tc rowSpan="2">
                  <a:txBody>
                    <a:bodyPr/>
                    <a:lstStyle/>
                    <a:p>
                      <a:r>
                        <a:rPr lang="ru-RU" dirty="0"/>
                        <a:t>1</a:t>
                      </a:r>
                    </a:p>
                  </a:txBody>
                  <a:tcPr/>
                </a:tc>
                <a:tc>
                  <a:txBody>
                    <a:bodyPr/>
                    <a:lstStyle/>
                    <a:p>
                      <a:r>
                        <a:rPr lang="ru-RU" dirty="0"/>
                        <a:t>статья 67:</a:t>
                      </a:r>
                    </a:p>
                  </a:txBody>
                  <a:tcPr/>
                </a:tc>
                <a:tc>
                  <a:txBody>
                    <a:bodyPr/>
                    <a:lstStyle/>
                    <a:p>
                      <a:r>
                        <a:rPr lang="ru-RU" dirty="0"/>
                        <a:t>статья 67 (внесено изменение в часть 1, дополнена новой частью 2.1 ):</a:t>
                      </a:r>
                    </a:p>
                  </a:txBody>
                  <a:tcPr/>
                </a:tc>
                <a:extLst>
                  <a:ext uri="{0D108BD9-81ED-4DB2-BD59-A6C34878D82A}">
                    <a16:rowId xmlns:a16="http://schemas.microsoft.com/office/drawing/2014/main" val="2466383230"/>
                  </a:ext>
                </a:extLst>
              </a:tr>
              <a:tr h="5405561">
                <a:tc vMerge="1">
                  <a:txBody>
                    <a:bodyPr/>
                    <a:lstStyle/>
                    <a:p>
                      <a:endParaRPr lang="ru-RU" dirty="0"/>
                    </a:p>
                  </a:txBody>
                  <a:tcPr/>
                </a:tc>
                <a:tc>
                  <a:txBody>
                    <a:bodyPr/>
                    <a:lstStyle/>
                    <a:p>
                      <a:pPr algn="just"/>
                      <a:r>
                        <a:rPr lang="ru-RU" sz="1600" dirty="0"/>
                        <a:t>1. Территория Российской Федерации включает в себя территории ее субъектов, внутренние воды и территориальное море, воздушное пространство над ними. </a:t>
                      </a:r>
                    </a:p>
                    <a:p>
                      <a:pPr algn="just"/>
                      <a:r>
                        <a:rPr lang="ru-RU" sz="1600" dirty="0"/>
                        <a:t>2. Российская Федерация обладает суверенными правами и осуществляет юрисдикцию на континентальном шельфе и в исключительной экономической зоне Российской Федерации в порядке, определяемом федеральным законом и нормами международного права. </a:t>
                      </a:r>
                    </a:p>
                    <a:p>
                      <a:pPr algn="just"/>
                      <a:r>
                        <a:rPr lang="ru-RU" sz="1600" dirty="0"/>
                        <a:t>3. Границы между субъектами Российской Федерации могут быть изменены с их взаимного согласия.</a:t>
                      </a:r>
                    </a:p>
                  </a:txBody>
                  <a:tcPr/>
                </a:tc>
                <a:tc>
                  <a:txBody>
                    <a:bodyPr/>
                    <a:lstStyle/>
                    <a:p>
                      <a:pPr algn="just"/>
                      <a:r>
                        <a:rPr lang="ru-RU" sz="1600" dirty="0"/>
                        <a:t>1. Территория Российской Федерации включает в себя территории ее субъектов, внутренние воды и территориальное море, воздушное пространство над ними. </a:t>
                      </a:r>
                      <a:r>
                        <a:rPr lang="ru-RU" sz="1600" b="1" dirty="0"/>
                        <a:t>На территории Российской Федерации в соответствии с федеральным законом могут быть созданы федеральные территории. Организация публичной власти на федеральных территориях устанавливается указанным федеральным законом. </a:t>
                      </a:r>
                    </a:p>
                    <a:p>
                      <a:pPr algn="just"/>
                      <a:r>
                        <a:rPr lang="ru-RU" sz="1600" dirty="0"/>
                        <a:t>2. Российская Федерация обладает суверенными правами и осуществляет юрисдикцию на континентальном шельфе и в исключительной экономической зоне Российской Федерации в порядке, определяемом федеральным законом и нормами международного права. </a:t>
                      </a:r>
                    </a:p>
                    <a:p>
                      <a:pPr algn="just"/>
                      <a:r>
                        <a:rPr lang="ru-RU" sz="1600" b="1" dirty="0"/>
                        <a:t>2.1. Российская Федерация обеспечивает защиту своего суверенитета и территориальной целостности. Действия (за исключением делимитации, демаркации, редемаркации государственной границы Российской Федерации с сопредельными государствами), направленные на отчуждение части территории Российской Федерации, а также призывы к таким действиям не допускаются. </a:t>
                      </a:r>
                    </a:p>
                    <a:p>
                      <a:pPr algn="just"/>
                      <a:r>
                        <a:rPr lang="ru-RU" sz="1600" dirty="0"/>
                        <a:t>3. Границы между субъектами Российской Федерации могут быть изменены с их взаимного согласия.</a:t>
                      </a:r>
                    </a:p>
                  </a:txBody>
                  <a:tcPr/>
                </a:tc>
                <a:extLst>
                  <a:ext uri="{0D108BD9-81ED-4DB2-BD59-A6C34878D82A}">
                    <a16:rowId xmlns:a16="http://schemas.microsoft.com/office/drawing/2014/main" val="79813034"/>
                  </a:ext>
                </a:extLst>
              </a:tr>
            </a:tbl>
          </a:graphicData>
        </a:graphic>
      </p:graphicFrame>
    </p:spTree>
    <p:extLst>
      <p:ext uri="{BB962C8B-B14F-4D97-AF65-F5344CB8AC3E}">
        <p14:creationId xmlns:p14="http://schemas.microsoft.com/office/powerpoint/2010/main" val="1522480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7AB50B29-C6D4-4A4C-B0E4-2ADBF6BBF199}"/>
              </a:ext>
            </a:extLst>
          </p:cNvPr>
          <p:cNvGraphicFramePr>
            <a:graphicFrameLocks noGrp="1"/>
          </p:cNvGraphicFramePr>
          <p:nvPr>
            <p:ph idx="1"/>
            <p:extLst>
              <p:ext uri="{D42A27DB-BD31-4B8C-83A1-F6EECF244321}">
                <p14:modId xmlns:p14="http://schemas.microsoft.com/office/powerpoint/2010/main" val="3099919250"/>
              </p:ext>
            </p:extLst>
          </p:nvPr>
        </p:nvGraphicFramePr>
        <p:xfrm>
          <a:off x="266700" y="209550"/>
          <a:ext cx="11706227" cy="6515100"/>
        </p:xfrm>
        <a:graphic>
          <a:graphicData uri="http://schemas.openxmlformats.org/drawingml/2006/table">
            <a:tbl>
              <a:tblPr firstRow="1" bandRow="1">
                <a:tableStyleId>{F5AB1C69-6EDB-4FF4-983F-18BD219EF322}</a:tableStyleId>
              </a:tblPr>
              <a:tblGrid>
                <a:gridCol w="445139">
                  <a:extLst>
                    <a:ext uri="{9D8B030D-6E8A-4147-A177-3AD203B41FA5}">
                      <a16:colId xmlns:a16="http://schemas.microsoft.com/office/drawing/2014/main" val="1883282283"/>
                    </a:ext>
                  </a:extLst>
                </a:gridCol>
                <a:gridCol w="5284850">
                  <a:extLst>
                    <a:ext uri="{9D8B030D-6E8A-4147-A177-3AD203B41FA5}">
                      <a16:colId xmlns:a16="http://schemas.microsoft.com/office/drawing/2014/main" val="698482949"/>
                    </a:ext>
                  </a:extLst>
                </a:gridCol>
                <a:gridCol w="5976238">
                  <a:extLst>
                    <a:ext uri="{9D8B030D-6E8A-4147-A177-3AD203B41FA5}">
                      <a16:colId xmlns:a16="http://schemas.microsoft.com/office/drawing/2014/main" val="4055737749"/>
                    </a:ext>
                  </a:extLst>
                </a:gridCol>
              </a:tblGrid>
              <a:tr h="498154">
                <a:tc>
                  <a:txBody>
                    <a:bodyPr/>
                    <a:lstStyle/>
                    <a:p>
                      <a:r>
                        <a:rPr lang="ru-RU" dirty="0"/>
                        <a:t>2</a:t>
                      </a:r>
                    </a:p>
                  </a:txBody>
                  <a:tcPr/>
                </a:tc>
                <a:tc>
                  <a:txBody>
                    <a:bodyPr/>
                    <a:lstStyle/>
                    <a:p>
                      <a:r>
                        <a:rPr lang="ru-RU" dirty="0"/>
                        <a:t>статья 67.1: отсутствует</a:t>
                      </a:r>
                    </a:p>
                  </a:txBody>
                  <a:tcPr/>
                </a:tc>
                <a:tc>
                  <a:txBody>
                    <a:bodyPr/>
                    <a:lstStyle/>
                    <a:p>
                      <a:r>
                        <a:rPr lang="ru-RU" dirty="0"/>
                        <a:t>статья 67.1 (новая статья) : </a:t>
                      </a:r>
                    </a:p>
                  </a:txBody>
                  <a:tcPr/>
                </a:tc>
                <a:extLst>
                  <a:ext uri="{0D108BD9-81ED-4DB2-BD59-A6C34878D82A}">
                    <a16:rowId xmlns:a16="http://schemas.microsoft.com/office/drawing/2014/main" val="3634979466"/>
                  </a:ext>
                </a:extLst>
              </a:tr>
              <a:tr h="6016946">
                <a:tc>
                  <a:txBody>
                    <a:bodyPr/>
                    <a:lstStyle/>
                    <a:p>
                      <a:endParaRPr lang="ru-RU"/>
                    </a:p>
                  </a:txBody>
                  <a:tcPr/>
                </a:tc>
                <a:tc>
                  <a:txBody>
                    <a:bodyPr/>
                    <a:lstStyle/>
                    <a:p>
                      <a:endParaRPr lang="ru-RU" dirty="0"/>
                    </a:p>
                  </a:txBody>
                  <a:tcPr/>
                </a:tc>
                <a:tc>
                  <a:txBody>
                    <a:bodyPr/>
                    <a:lstStyle/>
                    <a:p>
                      <a:pPr algn="just"/>
                      <a:r>
                        <a:rPr lang="ru-RU" sz="1600" b="1" dirty="0"/>
                        <a:t>1. Российская Федерация является правопреемником Союза ССР на своей территории, а также правопреемником (</a:t>
                      </a:r>
                      <a:r>
                        <a:rPr lang="ru-RU" sz="1600" b="1" dirty="0" err="1"/>
                        <a:t>правопродолжателем</a:t>
                      </a:r>
                      <a:r>
                        <a:rPr lang="ru-RU" sz="1600" b="1" dirty="0"/>
                        <a:t>) Союза ССР в отношении членства в международных организациях, их органах, участия в международных договорах, а также в отношении предусмотренных международными договорами обязательств и активов Союза ССР за пределами территории Российской Федерации. </a:t>
                      </a:r>
                    </a:p>
                    <a:p>
                      <a:pPr algn="just"/>
                      <a:r>
                        <a:rPr lang="ru-RU" sz="1600" b="1" dirty="0"/>
                        <a:t>2. Российская Федерация, объединенная тысячелетней историей, сохраняя память предков, передавших нам идеалы и веру в Бога, а также преемственность в развитии Российского государства, признает исторически сложившееся государственное единство. </a:t>
                      </a:r>
                    </a:p>
                    <a:p>
                      <a:pPr algn="just"/>
                      <a:r>
                        <a:rPr lang="ru-RU" sz="1600" b="1" dirty="0"/>
                        <a:t>3. Российская Федерация чтит память защитников Отечества, обеспечивает защиту исторической правды. Умаление значения подвига народа при защите Отечества не допускается. </a:t>
                      </a:r>
                    </a:p>
                    <a:p>
                      <a:pPr algn="just"/>
                      <a:r>
                        <a:rPr lang="ru-RU" sz="1600" b="1" dirty="0"/>
                        <a:t>4. Дети являются важнейшим приоритетом государственной политики России. Государство создает условия, способствующие всестороннему духовному, нравственному, интеллектуальному и физическому развитию детей, воспитанию в них патриотизма, гражданственности и уважения к старшим. Государство, обеспечивая приоритет семейного воспитания, берет на себя обязанности родителей в отношении детей, оставшихся без попечения. </a:t>
                      </a:r>
                    </a:p>
                  </a:txBody>
                  <a:tcPr/>
                </a:tc>
                <a:extLst>
                  <a:ext uri="{0D108BD9-81ED-4DB2-BD59-A6C34878D82A}">
                    <a16:rowId xmlns:a16="http://schemas.microsoft.com/office/drawing/2014/main" val="3182510205"/>
                  </a:ext>
                </a:extLst>
              </a:tr>
            </a:tbl>
          </a:graphicData>
        </a:graphic>
      </p:graphicFrame>
    </p:spTree>
    <p:extLst>
      <p:ext uri="{BB962C8B-B14F-4D97-AF65-F5344CB8AC3E}">
        <p14:creationId xmlns:p14="http://schemas.microsoft.com/office/powerpoint/2010/main" val="889433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C33425-D17C-4797-81A0-42B5740F84FC}"/>
              </a:ext>
            </a:extLst>
          </p:cNvPr>
          <p:cNvSpPr>
            <a:spLocks noGrp="1"/>
          </p:cNvSpPr>
          <p:nvPr>
            <p:ph type="title"/>
          </p:nvPr>
        </p:nvSpPr>
        <p:spPr/>
        <p:txBody>
          <a:bodyPr/>
          <a:lstStyle/>
          <a:p>
            <a:endParaRPr lang="ru-RU"/>
          </a:p>
        </p:txBody>
      </p:sp>
      <p:graphicFrame>
        <p:nvGraphicFramePr>
          <p:cNvPr id="4" name="Таблица 4">
            <a:extLst>
              <a:ext uri="{FF2B5EF4-FFF2-40B4-BE49-F238E27FC236}">
                <a16:creationId xmlns:a16="http://schemas.microsoft.com/office/drawing/2014/main" id="{DFC17293-2F86-4241-88AF-09F809744308}"/>
              </a:ext>
            </a:extLst>
          </p:cNvPr>
          <p:cNvGraphicFramePr>
            <a:graphicFrameLocks noGrp="1"/>
          </p:cNvGraphicFramePr>
          <p:nvPr>
            <p:ph idx="1"/>
            <p:extLst>
              <p:ext uri="{D42A27DB-BD31-4B8C-83A1-F6EECF244321}">
                <p14:modId xmlns:p14="http://schemas.microsoft.com/office/powerpoint/2010/main" val="3387357518"/>
              </p:ext>
            </p:extLst>
          </p:nvPr>
        </p:nvGraphicFramePr>
        <p:xfrm>
          <a:off x="228600" y="209549"/>
          <a:ext cx="11820525" cy="6391275"/>
        </p:xfrm>
        <a:graphic>
          <a:graphicData uri="http://schemas.openxmlformats.org/drawingml/2006/table">
            <a:tbl>
              <a:tblPr firstRow="1" bandRow="1">
                <a:tableStyleId>{F5AB1C69-6EDB-4FF4-983F-18BD219EF322}</a:tableStyleId>
              </a:tblPr>
              <a:tblGrid>
                <a:gridCol w="466725">
                  <a:extLst>
                    <a:ext uri="{9D8B030D-6E8A-4147-A177-3AD203B41FA5}">
                      <a16:colId xmlns:a16="http://schemas.microsoft.com/office/drawing/2014/main" val="721300794"/>
                    </a:ext>
                  </a:extLst>
                </a:gridCol>
                <a:gridCol w="5295900">
                  <a:extLst>
                    <a:ext uri="{9D8B030D-6E8A-4147-A177-3AD203B41FA5}">
                      <a16:colId xmlns:a16="http://schemas.microsoft.com/office/drawing/2014/main" val="192157290"/>
                    </a:ext>
                  </a:extLst>
                </a:gridCol>
                <a:gridCol w="6057900">
                  <a:extLst>
                    <a:ext uri="{9D8B030D-6E8A-4147-A177-3AD203B41FA5}">
                      <a16:colId xmlns:a16="http://schemas.microsoft.com/office/drawing/2014/main" val="3846578038"/>
                    </a:ext>
                  </a:extLst>
                </a:gridCol>
              </a:tblGrid>
              <a:tr h="725303">
                <a:tc>
                  <a:txBody>
                    <a:bodyPr/>
                    <a:lstStyle/>
                    <a:p>
                      <a:r>
                        <a:rPr lang="ru-RU" dirty="0"/>
                        <a:t>3</a:t>
                      </a:r>
                    </a:p>
                  </a:txBody>
                  <a:tcPr/>
                </a:tc>
                <a:tc>
                  <a:txBody>
                    <a:bodyPr/>
                    <a:lstStyle/>
                    <a:p>
                      <a:r>
                        <a:rPr lang="ru-RU" dirty="0"/>
                        <a:t>статья 68: </a:t>
                      </a:r>
                    </a:p>
                    <a:p>
                      <a:endParaRPr lang="ru-RU" dirty="0"/>
                    </a:p>
                  </a:txBody>
                  <a:tcPr/>
                </a:tc>
                <a:tc>
                  <a:txBody>
                    <a:bodyPr/>
                    <a:lstStyle/>
                    <a:p>
                      <a:pPr algn="just"/>
                      <a:r>
                        <a:rPr lang="ru-RU" dirty="0"/>
                        <a:t>статья 68 (внесено изменение в часть 1, дополнена</a:t>
                      </a:r>
                    </a:p>
                    <a:p>
                      <a:pPr algn="just"/>
                      <a:r>
                        <a:rPr lang="ru-RU" dirty="0"/>
                        <a:t>новой частью 4):</a:t>
                      </a:r>
                    </a:p>
                  </a:txBody>
                  <a:tcPr/>
                </a:tc>
                <a:extLst>
                  <a:ext uri="{0D108BD9-81ED-4DB2-BD59-A6C34878D82A}">
                    <a16:rowId xmlns:a16="http://schemas.microsoft.com/office/drawing/2014/main" val="852990301"/>
                  </a:ext>
                </a:extLst>
              </a:tr>
              <a:tr h="5665972">
                <a:tc>
                  <a:txBody>
                    <a:bodyPr/>
                    <a:lstStyle/>
                    <a:p>
                      <a:endParaRPr lang="ru-RU"/>
                    </a:p>
                  </a:txBody>
                  <a:tcPr/>
                </a:tc>
                <a:tc>
                  <a:txBody>
                    <a:bodyPr/>
                    <a:lstStyle/>
                    <a:p>
                      <a:pPr algn="just"/>
                      <a:r>
                        <a:rPr lang="ru-RU" dirty="0"/>
                        <a:t>1. Государственным языком Российской Федерации на всей ее территории является русский язык. </a:t>
                      </a:r>
                    </a:p>
                    <a:p>
                      <a:pPr algn="just"/>
                      <a:r>
                        <a:rPr lang="ru-RU" dirty="0"/>
                        <a:t>2. Республики вправе устанавливать свои государственные языки. В органах государственной власти, органах местного самоуправления, государственных учреждениях республик они употребляются наряду с государственным языком Российской Федерации. </a:t>
                      </a:r>
                    </a:p>
                    <a:p>
                      <a:pPr algn="just"/>
                      <a:r>
                        <a:rPr lang="ru-RU" dirty="0"/>
                        <a:t>3. Российская Федерация гарантирует всем ее народам право на сохранение родного языка, создание условий для его изучения и развития.</a:t>
                      </a:r>
                    </a:p>
                  </a:txBody>
                  <a:tcPr/>
                </a:tc>
                <a:tc>
                  <a:txBody>
                    <a:bodyPr/>
                    <a:lstStyle/>
                    <a:p>
                      <a:pPr algn="just"/>
                      <a:r>
                        <a:rPr lang="ru-RU" dirty="0"/>
                        <a:t>1. Государственным языком Российской Федерации на всей ее территории является русский язык </a:t>
                      </a:r>
                      <a:r>
                        <a:rPr lang="ru-RU" b="1" dirty="0"/>
                        <a:t>как язык государствообразующего народа, входящего в многонациональный союз равноправных народов Российской Федерации. </a:t>
                      </a:r>
                    </a:p>
                    <a:p>
                      <a:pPr algn="just"/>
                      <a:r>
                        <a:rPr lang="ru-RU" dirty="0"/>
                        <a:t>2. Республики вправе устанавливать свои государственные языки. В органах государственной власти, органах местного самоуправления, государственных учреждениях республик они употребляются наряду с государственным языком Российской Федерации. </a:t>
                      </a:r>
                    </a:p>
                    <a:p>
                      <a:pPr algn="just"/>
                      <a:r>
                        <a:rPr lang="ru-RU" dirty="0"/>
                        <a:t>3. Российская Федерация гарантирует всем ее народам право на сохранение родного языка, создание условий для его изучения и развития. </a:t>
                      </a:r>
                    </a:p>
                    <a:p>
                      <a:pPr algn="just"/>
                      <a:r>
                        <a:rPr lang="ru-RU" b="1" dirty="0"/>
                        <a:t>4. Культура в Российской Федерации является уникальным наследием ее многонационального народа. Культура поддерживается и охраняется государством.</a:t>
                      </a:r>
                    </a:p>
                  </a:txBody>
                  <a:tcPr/>
                </a:tc>
                <a:extLst>
                  <a:ext uri="{0D108BD9-81ED-4DB2-BD59-A6C34878D82A}">
                    <a16:rowId xmlns:a16="http://schemas.microsoft.com/office/drawing/2014/main" val="3923618021"/>
                  </a:ext>
                </a:extLst>
              </a:tr>
            </a:tbl>
          </a:graphicData>
        </a:graphic>
      </p:graphicFrame>
    </p:spTree>
    <p:extLst>
      <p:ext uri="{BB962C8B-B14F-4D97-AF65-F5344CB8AC3E}">
        <p14:creationId xmlns:p14="http://schemas.microsoft.com/office/powerpoint/2010/main" val="355469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38CDE8-B08C-466D-AC48-709A1D82B993}"/>
              </a:ext>
            </a:extLst>
          </p:cNvPr>
          <p:cNvSpPr>
            <a:spLocks noGrp="1"/>
          </p:cNvSpPr>
          <p:nvPr>
            <p:ph type="title"/>
          </p:nvPr>
        </p:nvSpPr>
        <p:spPr/>
        <p:txBody>
          <a:bodyPr/>
          <a:lstStyle/>
          <a:p>
            <a:endParaRPr lang="ru-RU"/>
          </a:p>
        </p:txBody>
      </p:sp>
      <p:graphicFrame>
        <p:nvGraphicFramePr>
          <p:cNvPr id="4" name="Таблица 4">
            <a:extLst>
              <a:ext uri="{FF2B5EF4-FFF2-40B4-BE49-F238E27FC236}">
                <a16:creationId xmlns:a16="http://schemas.microsoft.com/office/drawing/2014/main" id="{489A8B98-981B-4480-976C-7EE19CFCF1AA}"/>
              </a:ext>
            </a:extLst>
          </p:cNvPr>
          <p:cNvGraphicFramePr>
            <a:graphicFrameLocks noGrp="1"/>
          </p:cNvGraphicFramePr>
          <p:nvPr>
            <p:ph idx="1"/>
            <p:extLst>
              <p:ext uri="{D42A27DB-BD31-4B8C-83A1-F6EECF244321}">
                <p14:modId xmlns:p14="http://schemas.microsoft.com/office/powerpoint/2010/main" val="3050842087"/>
              </p:ext>
            </p:extLst>
          </p:nvPr>
        </p:nvGraphicFramePr>
        <p:xfrm>
          <a:off x="266700" y="190500"/>
          <a:ext cx="11715750" cy="6534150"/>
        </p:xfrm>
        <a:graphic>
          <a:graphicData uri="http://schemas.openxmlformats.org/drawingml/2006/table">
            <a:tbl>
              <a:tblPr firstRow="1" bandRow="1">
                <a:tableStyleId>{F5AB1C69-6EDB-4FF4-983F-18BD219EF322}</a:tableStyleId>
              </a:tblPr>
              <a:tblGrid>
                <a:gridCol w="533400">
                  <a:extLst>
                    <a:ext uri="{9D8B030D-6E8A-4147-A177-3AD203B41FA5}">
                      <a16:colId xmlns:a16="http://schemas.microsoft.com/office/drawing/2014/main" val="345910935"/>
                    </a:ext>
                  </a:extLst>
                </a:gridCol>
                <a:gridCol w="5210175">
                  <a:extLst>
                    <a:ext uri="{9D8B030D-6E8A-4147-A177-3AD203B41FA5}">
                      <a16:colId xmlns:a16="http://schemas.microsoft.com/office/drawing/2014/main" val="3124807962"/>
                    </a:ext>
                  </a:extLst>
                </a:gridCol>
                <a:gridCol w="5972175">
                  <a:extLst>
                    <a:ext uri="{9D8B030D-6E8A-4147-A177-3AD203B41FA5}">
                      <a16:colId xmlns:a16="http://schemas.microsoft.com/office/drawing/2014/main" val="1009909594"/>
                    </a:ext>
                  </a:extLst>
                </a:gridCol>
              </a:tblGrid>
              <a:tr h="666608">
                <a:tc>
                  <a:txBody>
                    <a:bodyPr/>
                    <a:lstStyle/>
                    <a:p>
                      <a:r>
                        <a:rPr lang="ru-RU" dirty="0"/>
                        <a:t>4</a:t>
                      </a:r>
                    </a:p>
                  </a:txBody>
                  <a:tcPr/>
                </a:tc>
                <a:tc>
                  <a:txBody>
                    <a:bodyPr/>
                    <a:lstStyle/>
                    <a:p>
                      <a:r>
                        <a:rPr lang="ru-RU" dirty="0"/>
                        <a:t>статья 69: </a:t>
                      </a:r>
                    </a:p>
                  </a:txBody>
                  <a:tcPr/>
                </a:tc>
                <a:tc>
                  <a:txBody>
                    <a:bodyPr/>
                    <a:lstStyle/>
                    <a:p>
                      <a:r>
                        <a:rPr lang="ru-RU" dirty="0"/>
                        <a:t>статья 69 (внесены изменения):</a:t>
                      </a:r>
                    </a:p>
                  </a:txBody>
                  <a:tcPr/>
                </a:tc>
                <a:extLst>
                  <a:ext uri="{0D108BD9-81ED-4DB2-BD59-A6C34878D82A}">
                    <a16:rowId xmlns:a16="http://schemas.microsoft.com/office/drawing/2014/main" val="3889542341"/>
                  </a:ext>
                </a:extLst>
              </a:tr>
              <a:tr h="5867542">
                <a:tc>
                  <a:txBody>
                    <a:bodyPr/>
                    <a:lstStyle/>
                    <a:p>
                      <a:endParaRPr lang="ru-RU"/>
                    </a:p>
                  </a:txBody>
                  <a:tcPr/>
                </a:tc>
                <a:tc>
                  <a:txBody>
                    <a:bodyPr/>
                    <a:lstStyle/>
                    <a:p>
                      <a:pPr algn="just"/>
                      <a:r>
                        <a:rPr lang="ru-RU" dirty="0"/>
                        <a:t>Российская Федерация гарантирует права коренных малочисленных народов в соответствии с общепризнанными принципами и нормами международного права и международными договорами Российской Федерации. </a:t>
                      </a:r>
                    </a:p>
                  </a:txBody>
                  <a:tcPr/>
                </a:tc>
                <a:tc>
                  <a:txBody>
                    <a:bodyPr/>
                    <a:lstStyle/>
                    <a:p>
                      <a:pPr algn="just"/>
                      <a:r>
                        <a:rPr lang="ru-RU" dirty="0"/>
                        <a:t>1. Российская Федерация гарантирует права коренных малочисленных народов в соответствии с общепризнанными принципами и нормами международного права и международными договорами Российской Федерации. </a:t>
                      </a:r>
                    </a:p>
                    <a:p>
                      <a:pPr algn="just"/>
                      <a:r>
                        <a:rPr lang="ru-RU" b="1" dirty="0"/>
                        <a:t>2. Государство защищает культурную самобытность всех народов и этнических общностей Российской Федерации, гарантирует сохранение этнокультурного и языкового многообразия. </a:t>
                      </a:r>
                    </a:p>
                    <a:p>
                      <a:pPr algn="just"/>
                      <a:r>
                        <a:rPr lang="ru-RU" b="1" dirty="0"/>
                        <a:t>3. Российская Федерация оказывает поддержку соотечественникам, проживающим за рубежом, в осуществлении их прав, обеспечении защиты их интересов и сохранении общероссийской культурной идентичности.</a:t>
                      </a:r>
                    </a:p>
                  </a:txBody>
                  <a:tcPr/>
                </a:tc>
                <a:extLst>
                  <a:ext uri="{0D108BD9-81ED-4DB2-BD59-A6C34878D82A}">
                    <a16:rowId xmlns:a16="http://schemas.microsoft.com/office/drawing/2014/main" val="1252155819"/>
                  </a:ext>
                </a:extLst>
              </a:tr>
            </a:tbl>
          </a:graphicData>
        </a:graphic>
      </p:graphicFrame>
    </p:spTree>
    <p:extLst>
      <p:ext uri="{BB962C8B-B14F-4D97-AF65-F5344CB8AC3E}">
        <p14:creationId xmlns:p14="http://schemas.microsoft.com/office/powerpoint/2010/main" val="686032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2B665C-850B-441F-B722-959D6E10C770}"/>
              </a:ext>
            </a:extLst>
          </p:cNvPr>
          <p:cNvSpPr>
            <a:spLocks noGrp="1"/>
          </p:cNvSpPr>
          <p:nvPr>
            <p:ph type="title"/>
          </p:nvPr>
        </p:nvSpPr>
        <p:spPr/>
        <p:txBody>
          <a:bodyPr/>
          <a:lstStyle/>
          <a:p>
            <a:endParaRPr lang="ru-RU"/>
          </a:p>
        </p:txBody>
      </p:sp>
      <p:graphicFrame>
        <p:nvGraphicFramePr>
          <p:cNvPr id="4" name="Таблица 4">
            <a:extLst>
              <a:ext uri="{FF2B5EF4-FFF2-40B4-BE49-F238E27FC236}">
                <a16:creationId xmlns:a16="http://schemas.microsoft.com/office/drawing/2014/main" id="{19406443-BE94-47ED-8C0F-08C6B6841E24}"/>
              </a:ext>
            </a:extLst>
          </p:cNvPr>
          <p:cNvGraphicFramePr>
            <a:graphicFrameLocks noGrp="1"/>
          </p:cNvGraphicFramePr>
          <p:nvPr>
            <p:ph idx="1"/>
            <p:extLst>
              <p:ext uri="{D42A27DB-BD31-4B8C-83A1-F6EECF244321}">
                <p14:modId xmlns:p14="http://schemas.microsoft.com/office/powerpoint/2010/main" val="2837674086"/>
              </p:ext>
            </p:extLst>
          </p:nvPr>
        </p:nvGraphicFramePr>
        <p:xfrm>
          <a:off x="200026" y="142875"/>
          <a:ext cx="11791950" cy="6534149"/>
        </p:xfrm>
        <a:graphic>
          <a:graphicData uri="http://schemas.openxmlformats.org/drawingml/2006/table">
            <a:tbl>
              <a:tblPr firstRow="1" bandRow="1">
                <a:tableStyleId>{F5AB1C69-6EDB-4FF4-983F-18BD219EF322}</a:tableStyleId>
              </a:tblPr>
              <a:tblGrid>
                <a:gridCol w="490930">
                  <a:extLst>
                    <a:ext uri="{9D8B030D-6E8A-4147-A177-3AD203B41FA5}">
                      <a16:colId xmlns:a16="http://schemas.microsoft.com/office/drawing/2014/main" val="2109374573"/>
                    </a:ext>
                  </a:extLst>
                </a:gridCol>
                <a:gridCol w="5602380">
                  <a:extLst>
                    <a:ext uri="{9D8B030D-6E8A-4147-A177-3AD203B41FA5}">
                      <a16:colId xmlns:a16="http://schemas.microsoft.com/office/drawing/2014/main" val="3745098400"/>
                    </a:ext>
                  </a:extLst>
                </a:gridCol>
                <a:gridCol w="5698640">
                  <a:extLst>
                    <a:ext uri="{9D8B030D-6E8A-4147-A177-3AD203B41FA5}">
                      <a16:colId xmlns:a16="http://schemas.microsoft.com/office/drawing/2014/main" val="186796064"/>
                    </a:ext>
                  </a:extLst>
                </a:gridCol>
              </a:tblGrid>
              <a:tr h="671065">
                <a:tc>
                  <a:txBody>
                    <a:bodyPr/>
                    <a:lstStyle/>
                    <a:p>
                      <a:r>
                        <a:rPr lang="ru-RU" dirty="0"/>
                        <a:t>5</a:t>
                      </a:r>
                    </a:p>
                  </a:txBody>
                  <a:tcPr/>
                </a:tc>
                <a:tc>
                  <a:txBody>
                    <a:bodyPr/>
                    <a:lstStyle/>
                    <a:p>
                      <a:r>
                        <a:rPr lang="ru-RU" dirty="0"/>
                        <a:t>статья 70: </a:t>
                      </a:r>
                    </a:p>
                  </a:txBody>
                  <a:tcPr/>
                </a:tc>
                <a:tc>
                  <a:txBody>
                    <a:bodyPr/>
                    <a:lstStyle/>
                    <a:p>
                      <a:r>
                        <a:rPr lang="ru-RU" dirty="0"/>
                        <a:t>статья 70 (внесено изменение в часть 2): </a:t>
                      </a:r>
                    </a:p>
                  </a:txBody>
                  <a:tcPr/>
                </a:tc>
                <a:extLst>
                  <a:ext uri="{0D108BD9-81ED-4DB2-BD59-A6C34878D82A}">
                    <a16:rowId xmlns:a16="http://schemas.microsoft.com/office/drawing/2014/main" val="2638330029"/>
                  </a:ext>
                </a:extLst>
              </a:tr>
              <a:tr h="5863084">
                <a:tc>
                  <a:txBody>
                    <a:bodyPr/>
                    <a:lstStyle/>
                    <a:p>
                      <a:endParaRPr lang="ru-RU" dirty="0"/>
                    </a:p>
                  </a:txBody>
                  <a:tcPr/>
                </a:tc>
                <a:tc>
                  <a:txBody>
                    <a:bodyPr/>
                    <a:lstStyle/>
                    <a:p>
                      <a:pPr algn="just"/>
                      <a:r>
                        <a:rPr lang="ru-RU" dirty="0"/>
                        <a:t>1. Государственные флаг, герб и гимн Российской Федерации, их описание и порядок официального использования устанавливаются федеральным конституционным законом. </a:t>
                      </a:r>
                    </a:p>
                    <a:p>
                      <a:pPr algn="just"/>
                      <a:r>
                        <a:rPr lang="ru-RU" dirty="0"/>
                        <a:t>2. Столицей Российской Федерации является город Москва. Статус столицы устанавливается федеральным законом. </a:t>
                      </a:r>
                    </a:p>
                  </a:txBody>
                  <a:tcPr/>
                </a:tc>
                <a:tc>
                  <a:txBody>
                    <a:bodyPr/>
                    <a:lstStyle/>
                    <a:p>
                      <a:pPr algn="just"/>
                      <a:r>
                        <a:rPr lang="ru-RU" dirty="0"/>
                        <a:t>1. Государственные флаг, герб и гимн Российской Федерации, их описание и порядок официального использования устанавливаются федеральным конституционным законом. </a:t>
                      </a:r>
                    </a:p>
                    <a:p>
                      <a:pPr algn="just"/>
                      <a:r>
                        <a:rPr lang="ru-RU" dirty="0"/>
                        <a:t>2. Столицей Российской Федерации является город Москва. Статус столицы устанавливается федеральным законом. </a:t>
                      </a:r>
                      <a:r>
                        <a:rPr lang="ru-RU" b="1" dirty="0"/>
                        <a:t>Местом постоянного пребывания отдельных федеральных органов государственной власти может быть другой город, определенный федеральным конституционным законом. </a:t>
                      </a:r>
                    </a:p>
                  </a:txBody>
                  <a:tcPr/>
                </a:tc>
                <a:extLst>
                  <a:ext uri="{0D108BD9-81ED-4DB2-BD59-A6C34878D82A}">
                    <a16:rowId xmlns:a16="http://schemas.microsoft.com/office/drawing/2014/main" val="3082842445"/>
                  </a:ext>
                </a:extLst>
              </a:tr>
            </a:tbl>
          </a:graphicData>
        </a:graphic>
      </p:graphicFrame>
    </p:spTree>
    <p:extLst>
      <p:ext uri="{BB962C8B-B14F-4D97-AF65-F5344CB8AC3E}">
        <p14:creationId xmlns:p14="http://schemas.microsoft.com/office/powerpoint/2010/main" val="3199384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BE3CD8-214E-4C22-8B5F-3DE91460D7A6}"/>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40F7B0BD-CFA8-4A9E-90DA-1264CA5FBCC1}"/>
              </a:ext>
            </a:extLst>
          </p:cNvPr>
          <p:cNvSpPr>
            <a:spLocks noGrp="1"/>
          </p:cNvSpPr>
          <p:nvPr>
            <p:ph idx="1"/>
          </p:nvPr>
        </p:nvSpPr>
        <p:spPr/>
        <p:txBody>
          <a:bodyPr/>
          <a:lstStyle/>
          <a:p>
            <a:endParaRPr lang="ru-RU"/>
          </a:p>
        </p:txBody>
      </p:sp>
      <p:graphicFrame>
        <p:nvGraphicFramePr>
          <p:cNvPr id="4" name="Таблица 4">
            <a:extLst>
              <a:ext uri="{FF2B5EF4-FFF2-40B4-BE49-F238E27FC236}">
                <a16:creationId xmlns:a16="http://schemas.microsoft.com/office/drawing/2014/main" id="{B6FF525E-BDEB-4507-B804-325C6BA635F9}"/>
              </a:ext>
            </a:extLst>
          </p:cNvPr>
          <p:cNvGraphicFramePr>
            <a:graphicFrameLocks/>
          </p:cNvGraphicFramePr>
          <p:nvPr>
            <p:extLst>
              <p:ext uri="{D42A27DB-BD31-4B8C-83A1-F6EECF244321}">
                <p14:modId xmlns:p14="http://schemas.microsoft.com/office/powerpoint/2010/main" val="2312610597"/>
              </p:ext>
            </p:extLst>
          </p:nvPr>
        </p:nvGraphicFramePr>
        <p:xfrm>
          <a:off x="209550" y="190500"/>
          <a:ext cx="11782426" cy="6875143"/>
        </p:xfrm>
        <a:graphic>
          <a:graphicData uri="http://schemas.openxmlformats.org/drawingml/2006/table">
            <a:tbl>
              <a:tblPr firstRow="1" bandRow="1">
                <a:tableStyleId>{F5AB1C69-6EDB-4FF4-983F-18BD219EF322}</a:tableStyleId>
              </a:tblPr>
              <a:tblGrid>
                <a:gridCol w="394351">
                  <a:extLst>
                    <a:ext uri="{9D8B030D-6E8A-4147-A177-3AD203B41FA5}">
                      <a16:colId xmlns:a16="http://schemas.microsoft.com/office/drawing/2014/main" val="2109374573"/>
                    </a:ext>
                  </a:extLst>
                </a:gridCol>
                <a:gridCol w="5387324">
                  <a:extLst>
                    <a:ext uri="{9D8B030D-6E8A-4147-A177-3AD203B41FA5}">
                      <a16:colId xmlns:a16="http://schemas.microsoft.com/office/drawing/2014/main" val="3745098400"/>
                    </a:ext>
                  </a:extLst>
                </a:gridCol>
                <a:gridCol w="6000751">
                  <a:extLst>
                    <a:ext uri="{9D8B030D-6E8A-4147-A177-3AD203B41FA5}">
                      <a16:colId xmlns:a16="http://schemas.microsoft.com/office/drawing/2014/main" val="186796064"/>
                    </a:ext>
                  </a:extLst>
                </a:gridCol>
              </a:tblGrid>
              <a:tr h="644545">
                <a:tc>
                  <a:txBody>
                    <a:bodyPr/>
                    <a:lstStyle/>
                    <a:p>
                      <a:r>
                        <a:rPr lang="ru-RU" dirty="0"/>
                        <a:t>6</a:t>
                      </a:r>
                    </a:p>
                  </a:txBody>
                  <a:tcPr/>
                </a:tc>
                <a:tc>
                  <a:txBody>
                    <a:bodyPr/>
                    <a:lstStyle/>
                    <a:p>
                      <a:r>
                        <a:rPr lang="ru-RU" dirty="0"/>
                        <a:t>статья 71: </a:t>
                      </a:r>
                    </a:p>
                  </a:txBody>
                  <a:tcPr/>
                </a:tc>
                <a:tc>
                  <a:txBody>
                    <a:bodyPr/>
                    <a:lstStyle/>
                    <a:p>
                      <a:r>
                        <a:rPr lang="ru-RU" dirty="0"/>
                        <a:t>статья 71 (внесены изменения в пункты «г», «е», «и», «м», «р», «т»):</a:t>
                      </a:r>
                    </a:p>
                  </a:txBody>
                  <a:tcPr/>
                </a:tc>
                <a:extLst>
                  <a:ext uri="{0D108BD9-81ED-4DB2-BD59-A6C34878D82A}">
                    <a16:rowId xmlns:a16="http://schemas.microsoft.com/office/drawing/2014/main" val="2638330029"/>
                  </a:ext>
                </a:extLst>
              </a:tr>
              <a:tr h="6230598">
                <a:tc>
                  <a:txBody>
                    <a:bodyPr/>
                    <a:lstStyle/>
                    <a:p>
                      <a:endParaRPr lang="ru-RU" dirty="0"/>
                    </a:p>
                  </a:txBody>
                  <a:tcPr/>
                </a:tc>
                <a:tc>
                  <a:txBody>
                    <a:bodyPr/>
                    <a:lstStyle/>
                    <a:p>
                      <a:pPr algn="just"/>
                      <a:r>
                        <a:rPr lang="ru-RU" sz="1600" dirty="0"/>
                        <a:t>В ведении Российской Федерации находятся: </a:t>
                      </a:r>
                    </a:p>
                    <a:p>
                      <a:pPr algn="just"/>
                      <a:r>
                        <a:rPr lang="ru-RU" sz="1600" dirty="0"/>
                        <a:t>а) принятие и изменение Конституции Российской Федерации и федеральных законов, контроль за их соблюдением;</a:t>
                      </a:r>
                    </a:p>
                    <a:p>
                      <a:pPr algn="just"/>
                      <a:r>
                        <a:rPr lang="ru-RU" sz="1600" dirty="0"/>
                        <a:t>б) федеративное устройство и территория Российской Федерации; </a:t>
                      </a:r>
                    </a:p>
                    <a:p>
                      <a:pPr algn="just"/>
                      <a:r>
                        <a:rPr lang="ru-RU" sz="1600" dirty="0"/>
                        <a:t>в) регулирование и защита прав и свобод человека и гражданина; гражданство в Российской Федерации; регулирование и защита прав национальных меньшинств; </a:t>
                      </a:r>
                    </a:p>
                    <a:p>
                      <a:pPr algn="just"/>
                      <a:r>
                        <a:rPr lang="ru-RU" sz="1600" dirty="0"/>
                        <a:t>г) установление системы федеральных органов законодательной, исполнительной и судебной власти, порядка их организации и деятельности; формирование федеральных органов государственной власти; </a:t>
                      </a:r>
                    </a:p>
                    <a:p>
                      <a:pPr algn="just"/>
                      <a:r>
                        <a:rPr lang="ru-RU" sz="1600" dirty="0"/>
                        <a:t>д) федеральная государственная собственность и управление ею; </a:t>
                      </a:r>
                    </a:p>
                    <a:p>
                      <a:pPr algn="just"/>
                      <a:r>
                        <a:rPr lang="ru-RU" sz="1600" dirty="0"/>
                        <a:t>е) установление основ федеральной политики и федеральные программы в области государственного, экономического, экологического, социального, культурного и национального развития Российской Федерации; </a:t>
                      </a:r>
                    </a:p>
                    <a:p>
                      <a:pPr algn="just"/>
                      <a:r>
                        <a:rPr lang="ru-RU" sz="1600" dirty="0"/>
                        <a:t>ж) установление правовых основ единого рынка; финансовое, валютное, кредитное, таможенное регулирование, денежная эмиссия, основы ценовой политики; федеральные экономические службы, включая федеральные банки; </a:t>
                      </a:r>
                    </a:p>
                  </a:txBody>
                  <a:tcPr/>
                </a:tc>
                <a:tc>
                  <a:txBody>
                    <a:bodyPr/>
                    <a:lstStyle/>
                    <a:p>
                      <a:pPr algn="just"/>
                      <a:r>
                        <a:rPr lang="ru-RU" sz="1600" dirty="0"/>
                        <a:t>В ведении Российской Федерации находятся: </a:t>
                      </a:r>
                    </a:p>
                    <a:p>
                      <a:pPr algn="just"/>
                      <a:r>
                        <a:rPr lang="ru-RU" sz="1600" dirty="0"/>
                        <a:t>а) принятие и изменение Конституции Российской Федерации и федеральных законов, контроль за их соблюдением;</a:t>
                      </a:r>
                    </a:p>
                    <a:p>
                      <a:pPr algn="just"/>
                      <a:r>
                        <a:rPr lang="ru-RU" sz="1600" dirty="0"/>
                        <a:t>б) федеративное устройство и территория Российской Федерации; </a:t>
                      </a:r>
                    </a:p>
                    <a:p>
                      <a:pPr algn="just"/>
                      <a:r>
                        <a:rPr lang="ru-RU" sz="1600" dirty="0"/>
                        <a:t>в) регулирование и защита прав и свобод человека и гражданина; гражданство в Российской Федерации; регулирование и защита прав национальных меньшинств; </a:t>
                      </a:r>
                    </a:p>
                    <a:p>
                      <a:pPr algn="just"/>
                      <a:r>
                        <a:rPr lang="ru-RU" sz="1600" dirty="0"/>
                        <a:t>г) </a:t>
                      </a:r>
                      <a:r>
                        <a:rPr lang="ru-RU" sz="1600" b="1" dirty="0"/>
                        <a:t>организация публичной власти</a:t>
                      </a:r>
                      <a:r>
                        <a:rPr lang="ru-RU" sz="1600" dirty="0"/>
                        <a:t>; установление системы федеральных органов законодательной, исполнительной и судебной власти, порядка их организации и деятельности; формирование федеральных органов государственной власти; </a:t>
                      </a:r>
                    </a:p>
                    <a:p>
                      <a:pPr algn="just"/>
                      <a:r>
                        <a:rPr lang="ru-RU" sz="1600" dirty="0"/>
                        <a:t>д) федеральная государственная собственность и управление ею; </a:t>
                      </a:r>
                    </a:p>
                    <a:p>
                      <a:pPr algn="just"/>
                      <a:r>
                        <a:rPr lang="ru-RU" sz="1600" dirty="0"/>
                        <a:t>е) установление основ федеральной политики и федеральные программы в области государственного, экономического, экологического, </a:t>
                      </a:r>
                      <a:r>
                        <a:rPr lang="ru-RU" sz="1600" b="1" dirty="0"/>
                        <a:t>научно-технологического</a:t>
                      </a:r>
                      <a:r>
                        <a:rPr lang="ru-RU" sz="1600" dirty="0"/>
                        <a:t>, социального, культурного и национального развития Российской Федерации; </a:t>
                      </a:r>
                      <a:r>
                        <a:rPr lang="ru-RU" sz="1600" b="1" dirty="0"/>
                        <a:t>установление единых правовых основ системы здравоохранения, системы воспитания и образования, в том числе непрерывного образования; </a:t>
                      </a:r>
                    </a:p>
                    <a:p>
                      <a:pPr algn="just"/>
                      <a:r>
                        <a:rPr lang="ru-RU" sz="1600" dirty="0"/>
                        <a:t>ж) установление правовых основ единого рынка; финансовое, валютное, кредитное, таможенное регулирование, денежная эмиссия, основы ценовой политики; федеральные экономические службы, включая федеральные банки; </a:t>
                      </a:r>
                      <a:endParaRPr lang="ru-RU" sz="1600" b="1" dirty="0"/>
                    </a:p>
                  </a:txBody>
                  <a:tcPr/>
                </a:tc>
                <a:extLst>
                  <a:ext uri="{0D108BD9-81ED-4DB2-BD59-A6C34878D82A}">
                    <a16:rowId xmlns:a16="http://schemas.microsoft.com/office/drawing/2014/main" val="3082842445"/>
                  </a:ext>
                </a:extLst>
              </a:tr>
            </a:tbl>
          </a:graphicData>
        </a:graphic>
      </p:graphicFrame>
    </p:spTree>
    <p:extLst>
      <p:ext uri="{BB962C8B-B14F-4D97-AF65-F5344CB8AC3E}">
        <p14:creationId xmlns:p14="http://schemas.microsoft.com/office/powerpoint/2010/main" val="2526590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7167B9-78A8-42E8-9977-ABDAADFE6CA6}"/>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D5EF617B-707F-4087-89E3-510D090A3A77}"/>
              </a:ext>
            </a:extLst>
          </p:cNvPr>
          <p:cNvSpPr>
            <a:spLocks noGrp="1"/>
          </p:cNvSpPr>
          <p:nvPr>
            <p:ph idx="1"/>
          </p:nvPr>
        </p:nvSpPr>
        <p:spPr/>
        <p:txBody>
          <a:bodyPr/>
          <a:lstStyle/>
          <a:p>
            <a:endParaRPr lang="ru-RU"/>
          </a:p>
        </p:txBody>
      </p:sp>
      <p:graphicFrame>
        <p:nvGraphicFramePr>
          <p:cNvPr id="4" name="Таблица 4">
            <a:extLst>
              <a:ext uri="{FF2B5EF4-FFF2-40B4-BE49-F238E27FC236}">
                <a16:creationId xmlns:a16="http://schemas.microsoft.com/office/drawing/2014/main" id="{6D8179F3-3D5D-43F7-8772-F0CED4594F95}"/>
              </a:ext>
            </a:extLst>
          </p:cNvPr>
          <p:cNvGraphicFramePr>
            <a:graphicFrameLocks/>
          </p:cNvGraphicFramePr>
          <p:nvPr>
            <p:extLst>
              <p:ext uri="{D42A27DB-BD31-4B8C-83A1-F6EECF244321}">
                <p14:modId xmlns:p14="http://schemas.microsoft.com/office/powerpoint/2010/main" val="3953178412"/>
              </p:ext>
            </p:extLst>
          </p:nvPr>
        </p:nvGraphicFramePr>
        <p:xfrm>
          <a:off x="146304" y="190501"/>
          <a:ext cx="11914631" cy="6607921"/>
        </p:xfrm>
        <a:graphic>
          <a:graphicData uri="http://schemas.openxmlformats.org/drawingml/2006/table">
            <a:tbl>
              <a:tblPr firstRow="1" bandRow="1">
                <a:tableStyleId>{F5AB1C69-6EDB-4FF4-983F-18BD219EF322}</a:tableStyleId>
              </a:tblPr>
              <a:tblGrid>
                <a:gridCol w="398776">
                  <a:extLst>
                    <a:ext uri="{9D8B030D-6E8A-4147-A177-3AD203B41FA5}">
                      <a16:colId xmlns:a16="http://schemas.microsoft.com/office/drawing/2014/main" val="2109374573"/>
                    </a:ext>
                  </a:extLst>
                </a:gridCol>
                <a:gridCol w="5471404">
                  <a:extLst>
                    <a:ext uri="{9D8B030D-6E8A-4147-A177-3AD203B41FA5}">
                      <a16:colId xmlns:a16="http://schemas.microsoft.com/office/drawing/2014/main" val="3745098400"/>
                    </a:ext>
                  </a:extLst>
                </a:gridCol>
                <a:gridCol w="6044451">
                  <a:extLst>
                    <a:ext uri="{9D8B030D-6E8A-4147-A177-3AD203B41FA5}">
                      <a16:colId xmlns:a16="http://schemas.microsoft.com/office/drawing/2014/main" val="186796064"/>
                    </a:ext>
                  </a:extLst>
                </a:gridCol>
              </a:tblGrid>
              <a:tr h="617363">
                <a:tc>
                  <a:txBody>
                    <a:bodyPr/>
                    <a:lstStyle/>
                    <a:p>
                      <a:r>
                        <a:rPr lang="ru-RU" dirty="0"/>
                        <a:t>6</a:t>
                      </a:r>
                    </a:p>
                  </a:txBody>
                  <a:tcPr/>
                </a:tc>
                <a:tc>
                  <a:txBody>
                    <a:bodyPr/>
                    <a:lstStyle/>
                    <a:p>
                      <a:r>
                        <a:rPr lang="ru-RU" dirty="0"/>
                        <a:t>статья 71: </a:t>
                      </a:r>
                    </a:p>
                  </a:txBody>
                  <a:tcPr/>
                </a:tc>
                <a:tc>
                  <a:txBody>
                    <a:bodyPr/>
                    <a:lstStyle/>
                    <a:p>
                      <a:r>
                        <a:rPr lang="ru-RU" dirty="0"/>
                        <a:t>статья 71 (внесены изменения в пункты «г», «е», «и», «м», «р», «т»):</a:t>
                      </a:r>
                    </a:p>
                  </a:txBody>
                  <a:tcPr/>
                </a:tc>
                <a:extLst>
                  <a:ext uri="{0D108BD9-81ED-4DB2-BD59-A6C34878D82A}">
                    <a16:rowId xmlns:a16="http://schemas.microsoft.com/office/drawing/2014/main" val="2638330029"/>
                  </a:ext>
                </a:extLst>
              </a:tr>
              <a:tr h="5967841">
                <a:tc>
                  <a:txBody>
                    <a:bodyPr/>
                    <a:lstStyle/>
                    <a:p>
                      <a:endParaRPr lang="ru-RU" dirty="0"/>
                    </a:p>
                  </a:txBody>
                  <a:tcPr/>
                </a:tc>
                <a:tc>
                  <a:txBody>
                    <a:bodyPr/>
                    <a:lstStyle/>
                    <a:p>
                      <a:pPr algn="just"/>
                      <a:r>
                        <a:rPr lang="ru-RU" sz="1600" dirty="0"/>
                        <a:t>з) федеральный бюджет; федеральные налоги и сборы; федеральные фонды регионального развития; </a:t>
                      </a:r>
                    </a:p>
                    <a:p>
                      <a:pPr algn="just"/>
                      <a:r>
                        <a:rPr lang="ru-RU" sz="1600" dirty="0"/>
                        <a:t>и) федеральные энергетические системы, ядерная энергетика, расщепляющиеся материалы; федеральные транспорт, пути сообщения, информация и связь; деятельность в космосе;</a:t>
                      </a:r>
                    </a:p>
                    <a:p>
                      <a:pPr algn="just"/>
                      <a:r>
                        <a:rPr lang="ru-RU" sz="1600" dirty="0"/>
                        <a:t>к) внешняя политика и международные отношения Российской Федерации, международные договоры Российской Федерации; вопросы войны и мира; </a:t>
                      </a:r>
                    </a:p>
                    <a:p>
                      <a:pPr algn="just"/>
                      <a:r>
                        <a:rPr lang="ru-RU" sz="1600" dirty="0"/>
                        <a:t>л) внешнеэкономические отношения Российской Федерации; </a:t>
                      </a:r>
                    </a:p>
                    <a:p>
                      <a:pPr algn="just"/>
                      <a:r>
                        <a:rPr lang="ru-RU" sz="1600" dirty="0"/>
                        <a:t>м) оборона и безопасность; оборонное производство; определение порядка продажи и покупки оружия, боеприпасов, военной техники и другого военного имущества; производство ядовитых веществ, наркотических средств и порядок их использования; </a:t>
                      </a:r>
                    </a:p>
                    <a:p>
                      <a:pPr algn="just"/>
                      <a:r>
                        <a:rPr lang="ru-RU" sz="1600" dirty="0"/>
                        <a:t>н) определение статуса и защита государственной границы, территориального моря, воздушного пространства, исключительной экономической зоны и континентального шельфа Российской Федерации; </a:t>
                      </a:r>
                    </a:p>
                    <a:p>
                      <a:pPr algn="just"/>
                      <a:r>
                        <a:rPr lang="ru-RU" sz="1600" dirty="0"/>
                        <a:t>о) судоустройство; прокуратура; уголовное и уголовно-исполнительное законодательство; амнистия и помилование; гражданское законодательство; процессуальное законодательство; правовое регулирование</a:t>
                      </a:r>
                    </a:p>
                  </a:txBody>
                  <a:tcPr/>
                </a:tc>
                <a:tc>
                  <a:txBody>
                    <a:bodyPr/>
                    <a:lstStyle/>
                    <a:p>
                      <a:pPr algn="just"/>
                      <a:r>
                        <a:rPr lang="ru-RU" sz="1600" b="0" dirty="0"/>
                        <a:t>з) федеральный бюджет; федеральные налоги и сборы; федеральные фонды регионального развития;</a:t>
                      </a:r>
                    </a:p>
                    <a:p>
                      <a:pPr algn="just"/>
                      <a:r>
                        <a:rPr lang="ru-RU" sz="1600" dirty="0"/>
                        <a:t>и) федеральные энергетические системы, ядерная энергетика, расщепляющиеся материалы; федеральные транспорт, пути сообщения, информация </a:t>
                      </a:r>
                      <a:r>
                        <a:rPr lang="ru-RU" sz="1600" b="1" dirty="0"/>
                        <a:t>информационные технологии </a:t>
                      </a:r>
                      <a:r>
                        <a:rPr lang="ru-RU" sz="1600" dirty="0"/>
                        <a:t>и связь; </a:t>
                      </a:r>
                      <a:r>
                        <a:rPr lang="ru-RU" sz="1600" b="1" dirty="0"/>
                        <a:t>космическая</a:t>
                      </a:r>
                      <a:r>
                        <a:rPr lang="ru-RU" sz="1600" dirty="0"/>
                        <a:t> деятельность </a:t>
                      </a:r>
                      <a:r>
                        <a:rPr lang="ru-RU" sz="1600" strike="sngStrike" dirty="0">
                          <a:solidFill>
                            <a:srgbClr val="FF0000"/>
                          </a:solidFill>
                        </a:rPr>
                        <a:t>в космосе</a:t>
                      </a:r>
                      <a:r>
                        <a:rPr lang="ru-RU" sz="1600" dirty="0"/>
                        <a:t>;</a:t>
                      </a:r>
                    </a:p>
                    <a:p>
                      <a:pPr algn="just"/>
                      <a:r>
                        <a:rPr lang="ru-RU" sz="1600" dirty="0"/>
                        <a:t>к) внешняя политика и международные отношения Российской Федерации, международные договоры Российской Федерации; вопросы войны и мира; </a:t>
                      </a:r>
                    </a:p>
                    <a:p>
                      <a:pPr algn="just"/>
                      <a:r>
                        <a:rPr lang="ru-RU" sz="1600" dirty="0"/>
                        <a:t>л) внешнеэкономические отношения Российской Федерации; </a:t>
                      </a:r>
                    </a:p>
                    <a:p>
                      <a:pPr algn="just"/>
                      <a:r>
                        <a:rPr lang="ru-RU" sz="1600" dirty="0"/>
                        <a:t>м) оборона и безопасность; оборонное производство; определение порядка продажи и покупки оружия, боеприпасов, военной техники и другого военного имущества; производство ядовитых веществ, наркотических средств и порядок их использования; </a:t>
                      </a:r>
                      <a:r>
                        <a:rPr lang="ru-RU" sz="1600" b="1" dirty="0"/>
                        <a:t>обеспечение безопасности личности, общества и государства при применении информационных технологий, обороте цифровых данных; </a:t>
                      </a:r>
                    </a:p>
                    <a:p>
                      <a:pPr algn="just"/>
                      <a:r>
                        <a:rPr lang="ru-RU" sz="1600" dirty="0"/>
                        <a:t>н) определение статуса и защита государственной границы, территориального моря, воздушного пространства, исключительной экономической зоны и континентального шельфа Российской Федерации;</a:t>
                      </a:r>
                    </a:p>
                    <a:p>
                      <a:pPr algn="just"/>
                      <a:r>
                        <a:rPr lang="ru-RU" sz="1600" dirty="0"/>
                        <a:t>о) судоустройство; прокуратура; уголовное и уголовно-исполнительное законодательство; амнистия и помилование; гражданское законодательство; процессуальное законодательство;</a:t>
                      </a:r>
                      <a:endParaRPr lang="ru-RU" sz="1600" b="0" dirty="0"/>
                    </a:p>
                  </a:txBody>
                  <a:tcPr/>
                </a:tc>
                <a:extLst>
                  <a:ext uri="{0D108BD9-81ED-4DB2-BD59-A6C34878D82A}">
                    <a16:rowId xmlns:a16="http://schemas.microsoft.com/office/drawing/2014/main" val="3082842445"/>
                  </a:ext>
                </a:extLst>
              </a:tr>
            </a:tbl>
          </a:graphicData>
        </a:graphic>
      </p:graphicFrame>
    </p:spTree>
    <p:extLst>
      <p:ext uri="{BB962C8B-B14F-4D97-AF65-F5344CB8AC3E}">
        <p14:creationId xmlns:p14="http://schemas.microsoft.com/office/powerpoint/2010/main" val="967913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7C2CF2-7B20-4A82-A34E-1505C6299C11}"/>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2A7F406D-C468-43C1-9CA3-85259B5A9217}"/>
              </a:ext>
            </a:extLst>
          </p:cNvPr>
          <p:cNvSpPr>
            <a:spLocks noGrp="1"/>
          </p:cNvSpPr>
          <p:nvPr>
            <p:ph idx="1"/>
          </p:nvPr>
        </p:nvSpPr>
        <p:spPr/>
        <p:txBody>
          <a:bodyPr/>
          <a:lstStyle/>
          <a:p>
            <a:endParaRPr lang="ru-RU"/>
          </a:p>
        </p:txBody>
      </p:sp>
      <p:graphicFrame>
        <p:nvGraphicFramePr>
          <p:cNvPr id="4" name="Таблица 4">
            <a:extLst>
              <a:ext uri="{FF2B5EF4-FFF2-40B4-BE49-F238E27FC236}">
                <a16:creationId xmlns:a16="http://schemas.microsoft.com/office/drawing/2014/main" id="{E13B333D-3704-439E-84BC-1DBC2118B62F}"/>
              </a:ext>
            </a:extLst>
          </p:cNvPr>
          <p:cNvGraphicFramePr>
            <a:graphicFrameLocks/>
          </p:cNvGraphicFramePr>
          <p:nvPr>
            <p:extLst>
              <p:ext uri="{D42A27DB-BD31-4B8C-83A1-F6EECF244321}">
                <p14:modId xmlns:p14="http://schemas.microsoft.com/office/powerpoint/2010/main" val="1410984948"/>
              </p:ext>
            </p:extLst>
          </p:nvPr>
        </p:nvGraphicFramePr>
        <p:xfrm>
          <a:off x="182880" y="190501"/>
          <a:ext cx="11878056" cy="6607921"/>
        </p:xfrm>
        <a:graphic>
          <a:graphicData uri="http://schemas.openxmlformats.org/drawingml/2006/table">
            <a:tbl>
              <a:tblPr firstRow="1" bandRow="1">
                <a:tableStyleId>{F5AB1C69-6EDB-4FF4-983F-18BD219EF322}</a:tableStyleId>
              </a:tblPr>
              <a:tblGrid>
                <a:gridCol w="397552">
                  <a:extLst>
                    <a:ext uri="{9D8B030D-6E8A-4147-A177-3AD203B41FA5}">
                      <a16:colId xmlns:a16="http://schemas.microsoft.com/office/drawing/2014/main" val="2109374573"/>
                    </a:ext>
                  </a:extLst>
                </a:gridCol>
                <a:gridCol w="5454608">
                  <a:extLst>
                    <a:ext uri="{9D8B030D-6E8A-4147-A177-3AD203B41FA5}">
                      <a16:colId xmlns:a16="http://schemas.microsoft.com/office/drawing/2014/main" val="3745098400"/>
                    </a:ext>
                  </a:extLst>
                </a:gridCol>
                <a:gridCol w="6025896">
                  <a:extLst>
                    <a:ext uri="{9D8B030D-6E8A-4147-A177-3AD203B41FA5}">
                      <a16:colId xmlns:a16="http://schemas.microsoft.com/office/drawing/2014/main" val="186796064"/>
                    </a:ext>
                  </a:extLst>
                </a:gridCol>
              </a:tblGrid>
              <a:tr h="617363">
                <a:tc>
                  <a:txBody>
                    <a:bodyPr/>
                    <a:lstStyle/>
                    <a:p>
                      <a:r>
                        <a:rPr lang="ru-RU" dirty="0"/>
                        <a:t>6</a:t>
                      </a:r>
                    </a:p>
                  </a:txBody>
                  <a:tcPr/>
                </a:tc>
                <a:tc>
                  <a:txBody>
                    <a:bodyPr/>
                    <a:lstStyle/>
                    <a:p>
                      <a:r>
                        <a:rPr lang="ru-RU" dirty="0"/>
                        <a:t>статья 71: </a:t>
                      </a:r>
                    </a:p>
                  </a:txBody>
                  <a:tcPr/>
                </a:tc>
                <a:tc>
                  <a:txBody>
                    <a:bodyPr/>
                    <a:lstStyle/>
                    <a:p>
                      <a:r>
                        <a:rPr lang="ru-RU" dirty="0"/>
                        <a:t>статья 71 (внесены изменения в пункты «г», «е», «и», «м», «р», «т»):</a:t>
                      </a:r>
                    </a:p>
                  </a:txBody>
                  <a:tcPr/>
                </a:tc>
                <a:extLst>
                  <a:ext uri="{0D108BD9-81ED-4DB2-BD59-A6C34878D82A}">
                    <a16:rowId xmlns:a16="http://schemas.microsoft.com/office/drawing/2014/main" val="2638330029"/>
                  </a:ext>
                </a:extLst>
              </a:tr>
              <a:tr h="5967841">
                <a:tc>
                  <a:txBody>
                    <a:bodyPr/>
                    <a:lstStyle/>
                    <a:p>
                      <a:endParaRPr lang="ru-RU" dirty="0"/>
                    </a:p>
                  </a:txBody>
                  <a:tcPr/>
                </a:tc>
                <a:tc>
                  <a:txBody>
                    <a:bodyPr/>
                    <a:lstStyle/>
                    <a:p>
                      <a:pPr algn="just"/>
                      <a:r>
                        <a:rPr lang="ru-RU" sz="1600" dirty="0"/>
                        <a:t>интеллектуальной собственности; </a:t>
                      </a:r>
                    </a:p>
                    <a:p>
                      <a:pPr algn="just"/>
                      <a:r>
                        <a:rPr lang="ru-RU" sz="1600" dirty="0"/>
                        <a:t>п) федеральное коллизионное право; </a:t>
                      </a:r>
                    </a:p>
                    <a:p>
                      <a:pPr algn="just"/>
                      <a:r>
                        <a:rPr lang="ru-RU" sz="1600" dirty="0"/>
                        <a:t>р) метеорологическая служба, стандарты, эталоны, метрическая система и исчисление времени; геодезия и картография; наименования географических объектов; официальный статистический и бухгалтерский учет; </a:t>
                      </a:r>
                    </a:p>
                    <a:p>
                      <a:pPr algn="just"/>
                      <a:r>
                        <a:rPr lang="ru-RU" sz="1600" dirty="0"/>
                        <a:t>с) государственные награды и почетные звания Российской Федерации; </a:t>
                      </a:r>
                    </a:p>
                    <a:p>
                      <a:pPr algn="just"/>
                      <a:r>
                        <a:rPr lang="ru-RU" sz="1600" dirty="0"/>
                        <a:t>т) федеральная государственная служба.</a:t>
                      </a:r>
                    </a:p>
                  </a:txBody>
                  <a:tcPr/>
                </a:tc>
                <a:tc>
                  <a:txBody>
                    <a:bodyPr/>
                    <a:lstStyle/>
                    <a:p>
                      <a:pPr algn="just"/>
                      <a:r>
                        <a:rPr lang="ru-RU" sz="1600" dirty="0"/>
                        <a:t>правовое регулирование интеллектуальной собственности;</a:t>
                      </a:r>
                    </a:p>
                    <a:p>
                      <a:pPr algn="just"/>
                      <a:r>
                        <a:rPr lang="ru-RU" sz="1600" dirty="0"/>
                        <a:t>п) федеральное коллизионное право; </a:t>
                      </a:r>
                    </a:p>
                    <a:p>
                      <a:pPr algn="just"/>
                      <a:r>
                        <a:rPr lang="ru-RU" sz="1600" dirty="0"/>
                        <a:t>р) </a:t>
                      </a:r>
                      <a:r>
                        <a:rPr lang="ru-RU" sz="1600" b="1" dirty="0"/>
                        <a:t>метрологическая служба</a:t>
                      </a:r>
                      <a:r>
                        <a:rPr lang="ru-RU" sz="1600" dirty="0"/>
                        <a:t>, стандарты, эталоны, метрическая система и исчисление времени; геодезия и картография; наименования географических объектов; метеорологическая служба; официальный статистический и бухгалтерский учет; </a:t>
                      </a:r>
                    </a:p>
                    <a:p>
                      <a:pPr algn="just"/>
                      <a:r>
                        <a:rPr lang="ru-RU" sz="1600" dirty="0"/>
                        <a:t>с) государственные награды и почетные звания Российской Федерации; </a:t>
                      </a:r>
                    </a:p>
                    <a:p>
                      <a:pPr algn="just"/>
                      <a:r>
                        <a:rPr lang="ru-RU" sz="1600" dirty="0"/>
                        <a:t>т) федеральная государственная служба; </a:t>
                      </a:r>
                      <a:r>
                        <a:rPr lang="ru-RU" sz="1600" b="1" dirty="0"/>
                        <a:t>установление ограничений для замещения государственных и муниципальных должностей, должностей государственной и муниципальной службы, в том числе ограничений, связанных с наличием гражданства иностранного государства либо вида на жительство или иного документа, подтверждающего право на постоянное проживание гражданина Российской Федерации на территории иностранного государства, а также ограничений, связанных с открытием и наличием счетов (вкладов), хранением наличных денежных средств и ценностей в иностранных банках, расположенных за пределами территории Российской Федерации.</a:t>
                      </a:r>
                    </a:p>
                  </a:txBody>
                  <a:tcPr/>
                </a:tc>
                <a:extLst>
                  <a:ext uri="{0D108BD9-81ED-4DB2-BD59-A6C34878D82A}">
                    <a16:rowId xmlns:a16="http://schemas.microsoft.com/office/drawing/2014/main" val="3082842445"/>
                  </a:ext>
                </a:extLst>
              </a:tr>
            </a:tbl>
          </a:graphicData>
        </a:graphic>
      </p:graphicFrame>
    </p:spTree>
    <p:extLst>
      <p:ext uri="{BB962C8B-B14F-4D97-AF65-F5344CB8AC3E}">
        <p14:creationId xmlns:p14="http://schemas.microsoft.com/office/powerpoint/2010/main" val="239727169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3684</Words>
  <Application>Microsoft Office PowerPoint</Application>
  <PresentationFormat>Широкоэкранный</PresentationFormat>
  <Paragraphs>187</Paragraphs>
  <Slides>19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19</vt:i4>
      </vt:variant>
    </vt:vector>
  </HeadingPairs>
  <TitlesOfParts>
    <vt:vector size="23" baseType="lpstr">
      <vt:lpstr>Arial</vt:lpstr>
      <vt:lpstr>Calibri</vt:lpstr>
      <vt:lpstr>Calibri Light</vt:lpstr>
      <vt:lpstr>Тема Office</vt:lpstr>
      <vt:lpstr>Поправки к главе 3 Конституции Российской Федерации, одобренные в ходе общероссийского голосования 01.07.2020</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Поправки к главе 3 Конституции Российской Федерации</dc:title>
  <dc:creator>I. A.</dc:creator>
  <cp:lastModifiedBy>Альбина Степанова</cp:lastModifiedBy>
  <cp:revision>17</cp:revision>
  <dcterms:created xsi:type="dcterms:W3CDTF">2021-02-26T14:30:25Z</dcterms:created>
  <dcterms:modified xsi:type="dcterms:W3CDTF">2021-03-03T01:05:15Z</dcterms:modified>
</cp:coreProperties>
</file>